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57" r:id="rId3"/>
    <p:sldId id="259" r:id="rId4"/>
    <p:sldId id="268" r:id="rId5"/>
    <p:sldId id="260" r:id="rId6"/>
    <p:sldId id="263" r:id="rId7"/>
    <p:sldId id="262" r:id="rId8"/>
    <p:sldId id="265" r:id="rId9"/>
    <p:sldId id="264" r:id="rId10"/>
    <p:sldId id="267" r:id="rId11"/>
    <p:sldId id="266"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28" r:id="rId40"/>
    <p:sldId id="329" r:id="rId41"/>
    <p:sldId id="330" r:id="rId42"/>
    <p:sldId id="331" r:id="rId43"/>
    <p:sldId id="332" r:id="rId44"/>
    <p:sldId id="320" r:id="rId45"/>
    <p:sldId id="322" r:id="rId46"/>
    <p:sldId id="321" r:id="rId47"/>
    <p:sldId id="323" r:id="rId48"/>
    <p:sldId id="305" r:id="rId49"/>
    <p:sldId id="306" r:id="rId50"/>
    <p:sldId id="310" r:id="rId51"/>
    <p:sldId id="324" r:id="rId52"/>
    <p:sldId id="307" r:id="rId53"/>
    <p:sldId id="308" r:id="rId54"/>
    <p:sldId id="311" r:id="rId55"/>
    <p:sldId id="312" r:id="rId56"/>
    <p:sldId id="309" r:id="rId57"/>
    <p:sldId id="325" r:id="rId58"/>
    <p:sldId id="318" r:id="rId59"/>
    <p:sldId id="314" r:id="rId60"/>
    <p:sldId id="315" r:id="rId61"/>
    <p:sldId id="316" r:id="rId62"/>
    <p:sldId id="317" r:id="rId63"/>
    <p:sldId id="327" r:id="rId64"/>
    <p:sldId id="326" r:id="rId65"/>
    <p:sldId id="31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71" autoAdjust="0"/>
    <p:restoredTop sz="94660"/>
  </p:normalViewPr>
  <p:slideViewPr>
    <p:cSldViewPr snapToGrid="0">
      <p:cViewPr varScale="1">
        <p:scale>
          <a:sx n="68" d="100"/>
          <a:sy n="68" d="100"/>
        </p:scale>
        <p:origin x="7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F56D5-AD18-4B2C-ADFA-F34F82E4B33F}" type="datetimeFigureOut">
              <a:rPr lang="en-US" smtClean="0"/>
              <a:t>8/28/2023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098554-E780-4ECE-8F43-C9F1F8C2BA9C}" type="slidenum">
              <a:rPr lang="en-US" smtClean="0"/>
              <a:t>‹#›</a:t>
            </a:fld>
            <a:endParaRPr lang="en-US"/>
          </a:p>
        </p:txBody>
      </p:sp>
    </p:spTree>
    <p:extLst>
      <p:ext uri="{BB962C8B-B14F-4D97-AF65-F5344CB8AC3E}">
        <p14:creationId xmlns:p14="http://schemas.microsoft.com/office/powerpoint/2010/main" val="2649913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2787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13816-03D9-4569-8033-96027ACED805}" type="slidenum">
              <a:rPr lang="en-US"/>
              <a:pPr/>
              <a:t>13</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79920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E8B492-35F5-490C-95C8-B1F620EBBF6F}" type="slidenum">
              <a:rPr lang="en-US"/>
              <a:pPr/>
              <a:t>14</a:t>
            </a:fld>
            <a:endParaRPr lang="en-US"/>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6925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497067-C6A8-41F3-AEB9-3AA1F85B6E20}" type="slidenum">
              <a:rPr lang="en-US"/>
              <a:pPr/>
              <a:t>15</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80965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7F8663-344B-443C-AB52-4E2543C2D16E}" type="slidenum">
              <a:rPr lang="en-US"/>
              <a:pPr/>
              <a:t>16</a:t>
            </a:fld>
            <a:endParaRPr lang="en-US"/>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6025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08B5C9-40A3-4BAF-A38B-BBAE216A21A2}" type="slidenum">
              <a:rPr lang="en-US"/>
              <a:pPr/>
              <a:t>17</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45479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ED0F16-C8A9-4B7D-B357-8F5234257DE2}" type="slidenum">
              <a:rPr lang="en-US"/>
              <a:pPr/>
              <a:t>18</a:t>
            </a:fld>
            <a:endParaRPr lang="en-US"/>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84316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BC9875-E537-4EA1-AB51-D2732ED67557}" type="slidenum">
              <a:rPr lang="en-US"/>
              <a:pPr/>
              <a:t>19</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8149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DB80ED5-8BB8-4210-BAE6-BBD070469AF6}" type="slidenum">
              <a:rPr lang="en-US"/>
              <a:pPr/>
              <a:t>20</a:t>
            </a:fld>
            <a:endParaRPr lang="en-US"/>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09482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851919-DA8C-45D0-98CC-C143C093B493}" type="slidenum">
              <a:rPr lang="en-US"/>
              <a:pPr/>
              <a:t>21</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55717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D4FAD3-D8C8-42AF-9228-4609A2E0D2D0}" type="slidenum">
              <a:rPr lang="en-US"/>
              <a:pPr/>
              <a:t>22</a:t>
            </a:fld>
            <a:endParaRPr lang="en-US"/>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383672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01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5E4B91-2856-4E19-9929-9C45052439B0}" type="slidenum">
              <a:rPr lang="en-US"/>
              <a:pPr/>
              <a:t>23</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3358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42C89A0-BF8B-4A98-9BD2-88D1C9B9FC5C}" type="slidenum">
              <a:rPr lang="en-US"/>
              <a:pPr/>
              <a:t>24</a:t>
            </a:fld>
            <a:endParaRPr lang="en-US"/>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22238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CE0DBA-25B5-4A61-A77B-91C1D671CCAD}" type="slidenum">
              <a:rPr lang="en-US"/>
              <a:pPr/>
              <a:t>25</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69427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F2A3634-C8C6-4C85-8E36-2767FED90584}" type="slidenum">
              <a:rPr lang="en-US"/>
              <a:pPr/>
              <a:t>26</a:t>
            </a:fld>
            <a:endParaRPr lang="en-US"/>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692204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4C5D2B-908B-4160-84EA-F9FA71F70A19}" type="slidenum">
              <a:rPr lang="en-US"/>
              <a:pPr/>
              <a:t>27</a:t>
            </a:fld>
            <a:endParaRPr lang="en-US"/>
          </a:p>
        </p:txBody>
      </p:sp>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57695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F01C80-37E8-40A2-9081-2D89414857A0}" type="slidenum">
              <a:rPr lang="en-US"/>
              <a:pPr/>
              <a:t>28</a:t>
            </a:fld>
            <a:endParaRPr lang="en-US"/>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8625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9D9B5B-FFC9-46BA-BB4C-4FC0DD96B39B}" type="slidenum">
              <a:rPr lang="en-US"/>
              <a:pPr/>
              <a:t>31</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12472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1A6B6B-8AC5-4B31-A962-D2B04EDB5F3C}" type="slidenum">
              <a:rPr lang="en-US"/>
              <a:pPr/>
              <a:t>32</a:t>
            </a:fld>
            <a:endParaRPr lang="en-US"/>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65183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8B0DA2-F954-46A8-B3A1-DD754DEF5C25}" type="slidenum">
              <a:rPr lang="en-US"/>
              <a:pPr/>
              <a:t>33</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898519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F426FB-A600-4C26-9C81-09266FB52ED0}" type="slidenum">
              <a:rPr lang="en-US"/>
              <a:pPr/>
              <a:t>36</a:t>
            </a:fld>
            <a:endParaRPr lang="en-US"/>
          </a:p>
        </p:txBody>
      </p:sp>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79050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58495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8278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65" name="Google Shape;365;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086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86" name="Google Shape;38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79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9108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01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1241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9" name="Google Shape;22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3374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7002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9957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55B564E-9212-46C3-9E2E-4565FCD036AB}"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FE318-34B9-4ED6-ACB4-94F83F14D9D3}" type="slidenum">
              <a:rPr lang="en-US" smtClean="0"/>
              <a:t>‹#›</a:t>
            </a:fld>
            <a:endParaRPr lang="en-US"/>
          </a:p>
        </p:txBody>
      </p:sp>
    </p:spTree>
    <p:extLst>
      <p:ext uri="{BB962C8B-B14F-4D97-AF65-F5344CB8AC3E}">
        <p14:creationId xmlns:p14="http://schemas.microsoft.com/office/powerpoint/2010/main" val="4051870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5B564E-9212-46C3-9E2E-4565FCD036AB}"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FE318-34B9-4ED6-ACB4-94F83F14D9D3}" type="slidenum">
              <a:rPr lang="en-US" smtClean="0"/>
              <a:t>‹#›</a:t>
            </a:fld>
            <a:endParaRPr lang="en-US"/>
          </a:p>
        </p:txBody>
      </p:sp>
    </p:spTree>
    <p:extLst>
      <p:ext uri="{BB962C8B-B14F-4D97-AF65-F5344CB8AC3E}">
        <p14:creationId xmlns:p14="http://schemas.microsoft.com/office/powerpoint/2010/main" val="1155000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5B564E-9212-46C3-9E2E-4565FCD036AB}"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FE318-34B9-4ED6-ACB4-94F83F14D9D3}" type="slidenum">
              <a:rPr lang="en-US" smtClean="0"/>
              <a:t>‹#›</a:t>
            </a:fld>
            <a:endParaRPr lang="en-US"/>
          </a:p>
        </p:txBody>
      </p:sp>
    </p:spTree>
    <p:extLst>
      <p:ext uri="{BB962C8B-B14F-4D97-AF65-F5344CB8AC3E}">
        <p14:creationId xmlns:p14="http://schemas.microsoft.com/office/powerpoint/2010/main" val="2551152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972800" cy="1371600"/>
          </a:xfrm>
        </p:spPr>
        <p:txBody>
          <a:bodyPr/>
          <a:lstStyle/>
          <a:p>
            <a:r>
              <a:rPr lang="en-US"/>
              <a:t>Click to edit Master title style</a:t>
            </a:r>
          </a:p>
        </p:txBody>
      </p:sp>
      <p:sp>
        <p:nvSpPr>
          <p:cNvPr id="3" name="Text Placeholder 2"/>
          <p:cNvSpPr>
            <a:spLocks noGrp="1"/>
          </p:cNvSpPr>
          <p:nvPr>
            <p:ph type="body" sz="half" idx="1"/>
          </p:nvPr>
        </p:nvSpPr>
        <p:spPr>
          <a:xfrm>
            <a:off x="609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3848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a:xfrm>
            <a:off x="4165600" y="6248400"/>
            <a:ext cx="3860800" cy="457200"/>
          </a:xfrm>
        </p:spPr>
        <p:txBody>
          <a:bodyPr/>
          <a:lstStyle>
            <a:lvl1pPr>
              <a:defRPr/>
            </a:lvl1pPr>
          </a:lstStyle>
          <a:p>
            <a:endParaRPr lang="en-US"/>
          </a:p>
        </p:txBody>
      </p:sp>
      <p:sp>
        <p:nvSpPr>
          <p:cNvPr id="6" name="Slide Number Placeholder 5"/>
          <p:cNvSpPr>
            <a:spLocks noGrp="1"/>
          </p:cNvSpPr>
          <p:nvPr>
            <p:ph type="sldNum" sz="quarter" idx="11"/>
          </p:nvPr>
        </p:nvSpPr>
        <p:spPr>
          <a:xfrm>
            <a:off x="8737600" y="6248400"/>
            <a:ext cx="2844800" cy="457200"/>
          </a:xfrm>
        </p:spPr>
        <p:txBody>
          <a:bodyPr/>
          <a:lstStyle>
            <a:lvl1pPr>
              <a:defRPr/>
            </a:lvl1pPr>
          </a:lstStyle>
          <a:p>
            <a:fld id="{DF490137-BF9C-4F8C-9815-DD2962A03CA4}" type="slidenum">
              <a:rPr lang="en-US"/>
              <a:pPr/>
              <a:t>‹#›</a:t>
            </a:fld>
            <a:endParaRPr lang="en-US"/>
          </a:p>
        </p:txBody>
      </p:sp>
      <p:sp>
        <p:nvSpPr>
          <p:cNvPr id="7" name="Date Placeholder 6"/>
          <p:cNvSpPr>
            <a:spLocks noGrp="1"/>
          </p:cNvSpPr>
          <p:nvPr>
            <p:ph type="dt" sz="half" idx="12"/>
          </p:nvPr>
        </p:nvSpPr>
        <p:spPr>
          <a:xfrm>
            <a:off x="609600" y="6245225"/>
            <a:ext cx="2844800" cy="476250"/>
          </a:xfrm>
        </p:spPr>
        <p:txBody>
          <a:bodyPr/>
          <a:lstStyle>
            <a:lvl1pPr>
              <a:defRPr/>
            </a:lvl1pPr>
          </a:lstStyle>
          <a:p>
            <a:endParaRPr lang="en-US"/>
          </a:p>
        </p:txBody>
      </p:sp>
    </p:spTree>
    <p:extLst>
      <p:ext uri="{BB962C8B-B14F-4D97-AF65-F5344CB8AC3E}">
        <p14:creationId xmlns:p14="http://schemas.microsoft.com/office/powerpoint/2010/main" val="2162506269"/>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5B564E-9212-46C3-9E2E-4565FCD036AB}"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FE318-34B9-4ED6-ACB4-94F83F14D9D3}" type="slidenum">
              <a:rPr lang="en-US" smtClean="0"/>
              <a:t>‹#›</a:t>
            </a:fld>
            <a:endParaRPr lang="en-US"/>
          </a:p>
        </p:txBody>
      </p:sp>
    </p:spTree>
    <p:extLst>
      <p:ext uri="{BB962C8B-B14F-4D97-AF65-F5344CB8AC3E}">
        <p14:creationId xmlns:p14="http://schemas.microsoft.com/office/powerpoint/2010/main" val="1927319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55B564E-9212-46C3-9E2E-4565FCD036AB}"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1FE318-34B9-4ED6-ACB4-94F83F14D9D3}" type="slidenum">
              <a:rPr lang="en-US" smtClean="0"/>
              <a:t>‹#›</a:t>
            </a:fld>
            <a:endParaRPr lang="en-US"/>
          </a:p>
        </p:txBody>
      </p:sp>
    </p:spTree>
    <p:extLst>
      <p:ext uri="{BB962C8B-B14F-4D97-AF65-F5344CB8AC3E}">
        <p14:creationId xmlns:p14="http://schemas.microsoft.com/office/powerpoint/2010/main" val="2304252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55B564E-9212-46C3-9E2E-4565FCD036AB}"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FE318-34B9-4ED6-ACB4-94F83F14D9D3}" type="slidenum">
              <a:rPr lang="en-US" smtClean="0"/>
              <a:t>‹#›</a:t>
            </a:fld>
            <a:endParaRPr lang="en-US"/>
          </a:p>
        </p:txBody>
      </p:sp>
    </p:spTree>
    <p:extLst>
      <p:ext uri="{BB962C8B-B14F-4D97-AF65-F5344CB8AC3E}">
        <p14:creationId xmlns:p14="http://schemas.microsoft.com/office/powerpoint/2010/main" val="1589743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55B564E-9212-46C3-9E2E-4565FCD036AB}" type="datetimeFigureOut">
              <a:rPr lang="en-US" smtClean="0"/>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1FE318-34B9-4ED6-ACB4-94F83F14D9D3}" type="slidenum">
              <a:rPr lang="en-US" smtClean="0"/>
              <a:t>‹#›</a:t>
            </a:fld>
            <a:endParaRPr lang="en-US"/>
          </a:p>
        </p:txBody>
      </p:sp>
    </p:spTree>
    <p:extLst>
      <p:ext uri="{BB962C8B-B14F-4D97-AF65-F5344CB8AC3E}">
        <p14:creationId xmlns:p14="http://schemas.microsoft.com/office/powerpoint/2010/main" val="930827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5B564E-9212-46C3-9E2E-4565FCD036AB}" type="datetimeFigureOut">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1FE318-34B9-4ED6-ACB4-94F83F14D9D3}" type="slidenum">
              <a:rPr lang="en-US" smtClean="0"/>
              <a:t>‹#›</a:t>
            </a:fld>
            <a:endParaRPr lang="en-US"/>
          </a:p>
        </p:txBody>
      </p:sp>
    </p:spTree>
    <p:extLst>
      <p:ext uri="{BB962C8B-B14F-4D97-AF65-F5344CB8AC3E}">
        <p14:creationId xmlns:p14="http://schemas.microsoft.com/office/powerpoint/2010/main" val="677225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5B564E-9212-46C3-9E2E-4565FCD036AB}" type="datetimeFigureOut">
              <a:rPr lang="en-US" smtClean="0"/>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1FE318-34B9-4ED6-ACB4-94F83F14D9D3}" type="slidenum">
              <a:rPr lang="en-US" smtClean="0"/>
              <a:t>‹#›</a:t>
            </a:fld>
            <a:endParaRPr lang="en-US"/>
          </a:p>
        </p:txBody>
      </p:sp>
    </p:spTree>
    <p:extLst>
      <p:ext uri="{BB962C8B-B14F-4D97-AF65-F5344CB8AC3E}">
        <p14:creationId xmlns:p14="http://schemas.microsoft.com/office/powerpoint/2010/main" val="81855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5B564E-9212-46C3-9E2E-4565FCD036AB}"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FE318-34B9-4ED6-ACB4-94F83F14D9D3}" type="slidenum">
              <a:rPr lang="en-US" smtClean="0"/>
              <a:t>‹#›</a:t>
            </a:fld>
            <a:endParaRPr lang="en-US"/>
          </a:p>
        </p:txBody>
      </p:sp>
    </p:spTree>
    <p:extLst>
      <p:ext uri="{BB962C8B-B14F-4D97-AF65-F5344CB8AC3E}">
        <p14:creationId xmlns:p14="http://schemas.microsoft.com/office/powerpoint/2010/main" val="4076711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55B564E-9212-46C3-9E2E-4565FCD036AB}"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1FE318-34B9-4ED6-ACB4-94F83F14D9D3}" type="slidenum">
              <a:rPr lang="en-US" smtClean="0"/>
              <a:t>‹#›</a:t>
            </a:fld>
            <a:endParaRPr lang="en-US"/>
          </a:p>
        </p:txBody>
      </p:sp>
    </p:spTree>
    <p:extLst>
      <p:ext uri="{BB962C8B-B14F-4D97-AF65-F5344CB8AC3E}">
        <p14:creationId xmlns:p14="http://schemas.microsoft.com/office/powerpoint/2010/main" val="775673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5B564E-9212-46C3-9E2E-4565FCD036AB}" type="datetimeFigureOut">
              <a:rPr lang="en-US" smtClean="0"/>
              <a:t>8/28/2023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1FE318-34B9-4ED6-ACB4-94F83F14D9D3}" type="slidenum">
              <a:rPr lang="en-US" smtClean="0"/>
              <a:t>‹#›</a:t>
            </a:fld>
            <a:endParaRPr lang="en-US"/>
          </a:p>
        </p:txBody>
      </p:sp>
    </p:spTree>
    <p:extLst>
      <p:ext uri="{BB962C8B-B14F-4D97-AF65-F5344CB8AC3E}">
        <p14:creationId xmlns:p14="http://schemas.microsoft.com/office/powerpoint/2010/main" val="1549075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0504" y="419998"/>
            <a:ext cx="9144000" cy="2387600"/>
          </a:xfrm>
        </p:spPr>
        <p:txBody>
          <a:bodyPr/>
          <a:lstStyle/>
          <a:p>
            <a:r>
              <a:rPr lang="en-US" dirty="0" smtClean="0">
                <a:effectLst>
                  <a:outerShdw blurRad="38100" dist="38100" dir="2700000" algn="tl">
                    <a:srgbClr val="000000">
                      <a:alpha val="43137"/>
                    </a:srgbClr>
                  </a:outerShdw>
                </a:effectLst>
              </a:rPr>
              <a:t>INTRODUCTION TO THE WORLD OF TECHNOLOGY</a:t>
            </a:r>
            <a:endParaRPr lang="en-US"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432559" y="2595563"/>
            <a:ext cx="9814561" cy="3465603"/>
          </a:xfrm>
        </p:spPr>
        <p:txBody>
          <a:bodyPr>
            <a:normAutofit/>
          </a:bodyPr>
          <a:lstStyle/>
          <a:p>
            <a:endParaRPr lang="en-US" dirty="0"/>
          </a:p>
          <a:p>
            <a:endParaRPr lang="en-US" i="1" dirty="0" smtClean="0"/>
          </a:p>
          <a:p>
            <a:r>
              <a:rPr lang="en-US" i="1" dirty="0" smtClean="0"/>
              <a:t>Faryal Shamsi</a:t>
            </a:r>
          </a:p>
          <a:p>
            <a:r>
              <a:rPr lang="en-US" i="1" dirty="0" smtClean="0"/>
              <a:t>Lecturer Computer Science </a:t>
            </a:r>
          </a:p>
          <a:p>
            <a:endParaRPr lang="en-US" i="1" dirty="0" smtClean="0"/>
          </a:p>
          <a:p>
            <a:r>
              <a:rPr lang="en-US" i="1" dirty="0" smtClean="0"/>
              <a:t>Sukkur IBA University</a:t>
            </a:r>
            <a:endParaRPr lang="en-US" i="1" dirty="0"/>
          </a:p>
        </p:txBody>
      </p:sp>
    </p:spTree>
    <p:extLst>
      <p:ext uri="{BB962C8B-B14F-4D97-AF65-F5344CB8AC3E}">
        <p14:creationId xmlns:p14="http://schemas.microsoft.com/office/powerpoint/2010/main" val="121059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6"/>
          <p:cNvSpPr txBox="1">
            <a:spLocks noGrp="1"/>
          </p:cNvSpPr>
          <p:nvPr>
            <p:ph type="title"/>
          </p:nvPr>
        </p:nvSpPr>
        <p:spPr>
          <a:xfrm>
            <a:off x="838200" y="654844"/>
            <a:ext cx="10515600" cy="1325563"/>
          </a:xfrm>
          <a:prstGeom prst="rect">
            <a:avLst/>
          </a:prstGeom>
          <a:noFill/>
          <a:ln>
            <a:noFill/>
          </a:ln>
        </p:spPr>
        <p:txBody>
          <a:bodyPr spcFirstLastPara="1" vert="horz" wrap="square" lIns="91425" tIns="45700" rIns="91425" bIns="45700" rtlCol="0" anchor="t" anchorCtr="0">
            <a:noAutofit/>
          </a:bodyPr>
          <a:lstStyle/>
          <a:p>
            <a:r>
              <a:rPr lang="en-US" dirty="0">
                <a:effectLst>
                  <a:outerShdw blurRad="38100" dist="38100" dir="2700000" algn="tl">
                    <a:srgbClr val="000000">
                      <a:alpha val="43137"/>
                    </a:srgbClr>
                  </a:outerShdw>
                </a:effectLst>
              </a:rPr>
              <a:t>Computers on the Go</a:t>
            </a:r>
            <a:endParaRPr dirty="0">
              <a:effectLst>
                <a:outerShdw blurRad="38100" dist="38100" dir="2700000" algn="tl">
                  <a:srgbClr val="000000">
                    <a:alpha val="43137"/>
                  </a:srgbClr>
                </a:outerShdw>
              </a:effectLst>
            </a:endParaRPr>
          </a:p>
        </p:txBody>
      </p:sp>
      <p:sp>
        <p:nvSpPr>
          <p:cNvPr id="255" name="Google Shape;255;p36"/>
          <p:cNvSpPr txBox="1">
            <a:spLocks noGrp="1"/>
          </p:cNvSpPr>
          <p:nvPr>
            <p:ph type="sldNum" sz="quarter" idx="12"/>
          </p:nvPr>
        </p:nvSpPr>
        <p:spPr>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pPr/>
              <a:t>10</a:t>
            </a:fld>
            <a:endParaRPr/>
          </a:p>
        </p:txBody>
      </p:sp>
      <p:pic>
        <p:nvPicPr>
          <p:cNvPr id="256" name="Google Shape;256;p36"/>
          <p:cNvPicPr preferRelativeResize="0"/>
          <p:nvPr/>
        </p:nvPicPr>
        <p:blipFill rotWithShape="1">
          <a:blip r:embed="rId3">
            <a:alphaModFix/>
          </a:blip>
          <a:srcRect b="48465"/>
          <a:stretch/>
        </p:blipFill>
        <p:spPr>
          <a:xfrm>
            <a:off x="1143000" y="2414588"/>
            <a:ext cx="4362451" cy="2665413"/>
          </a:xfrm>
          <a:prstGeom prst="rect">
            <a:avLst/>
          </a:prstGeom>
          <a:noFill/>
          <a:ln w="9525" cap="flat" cmpd="sng">
            <a:solidFill>
              <a:schemeClr val="dk1"/>
            </a:solidFill>
            <a:prstDash val="solid"/>
            <a:miter lim="800000"/>
            <a:headEnd type="none" w="sm" len="sm"/>
            <a:tailEnd type="none" w="sm" len="sm"/>
          </a:ln>
        </p:spPr>
      </p:pic>
      <p:pic>
        <p:nvPicPr>
          <p:cNvPr id="257" name="Google Shape;257;p36"/>
          <p:cNvPicPr preferRelativeResize="0"/>
          <p:nvPr/>
        </p:nvPicPr>
        <p:blipFill rotWithShape="1">
          <a:blip r:embed="rId3">
            <a:alphaModFix/>
          </a:blip>
          <a:srcRect t="52119"/>
          <a:stretch/>
        </p:blipFill>
        <p:spPr>
          <a:xfrm>
            <a:off x="6362700" y="2414588"/>
            <a:ext cx="4362451" cy="2476500"/>
          </a:xfrm>
          <a:prstGeom prst="rect">
            <a:avLst/>
          </a:prstGeom>
          <a:noFill/>
          <a:ln w="9525" cap="flat" cmpd="sng">
            <a:solidFill>
              <a:schemeClr val="dk1"/>
            </a:solidFill>
            <a:prstDash val="solid"/>
            <a:miter lim="800000"/>
            <a:headEnd type="none" w="sm" len="sm"/>
            <a:tailEnd type="none" w="sm" len="sm"/>
          </a:ln>
        </p:spPr>
      </p:pic>
    </p:spTree>
    <p:extLst>
      <p:ext uri="{BB962C8B-B14F-4D97-AF65-F5344CB8AC3E}">
        <p14:creationId xmlns:p14="http://schemas.microsoft.com/office/powerpoint/2010/main" val="3830498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
                                        </p:tgtEl>
                                        <p:attrNameLst>
                                          <p:attrName>style.visibility</p:attrName>
                                        </p:attrNameLst>
                                      </p:cBhvr>
                                      <p:to>
                                        <p:strVal val="visible"/>
                                      </p:to>
                                    </p:set>
                                    <p:anim calcmode="lin" valueType="num">
                                      <p:cBhvr additive="base">
                                        <p:cTn id="7" dur="500"/>
                                        <p:tgtEl>
                                          <p:spTgt spid="256"/>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7"/>
                                        </p:tgtEl>
                                        <p:attrNameLst>
                                          <p:attrName>style.visibility</p:attrName>
                                        </p:attrNameLst>
                                      </p:cBhvr>
                                      <p:to>
                                        <p:strVal val="visible"/>
                                      </p:to>
                                    </p:set>
                                    <p:anim calcmode="lin" valueType="num">
                                      <p:cBhvr additive="base">
                                        <p:cTn id="12" dur="500"/>
                                        <p:tgtEl>
                                          <p:spTgt spid="2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a:spLocks noGrp="1"/>
          </p:cNvSpPr>
          <p:nvPr>
            <p:ph type="title"/>
          </p:nvPr>
        </p:nvSpPr>
        <p:spPr>
          <a:prstGeom prst="rect">
            <a:avLst/>
          </a:prstGeom>
          <a:noFill/>
          <a:ln>
            <a:noFill/>
          </a:ln>
        </p:spPr>
        <p:txBody>
          <a:bodyPr spcFirstLastPara="1" vert="horz" wrap="square" lIns="91425" tIns="45700" rIns="91425" bIns="45700" rtlCol="0" anchor="t" anchorCtr="0">
            <a:noAutofit/>
          </a:bodyPr>
          <a:lstStyle/>
          <a:p>
            <a:r>
              <a:rPr lang="en-US" dirty="0">
                <a:effectLst>
                  <a:outerShdw blurRad="38100" dist="38100" dir="2700000" algn="tl">
                    <a:srgbClr val="000000">
                      <a:alpha val="43137"/>
                    </a:srgbClr>
                  </a:outerShdw>
                </a:effectLst>
              </a:rPr>
              <a:t>Computers on the Go</a:t>
            </a:r>
            <a:endParaRPr dirty="0">
              <a:effectLst>
                <a:outerShdw blurRad="38100" dist="38100" dir="2700000" algn="tl">
                  <a:srgbClr val="000000">
                    <a:alpha val="43137"/>
                  </a:srgbClr>
                </a:outerShdw>
              </a:effectLst>
            </a:endParaRPr>
          </a:p>
        </p:txBody>
      </p:sp>
      <p:sp>
        <p:nvSpPr>
          <p:cNvPr id="248" name="Google Shape;248;p35"/>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a:buSzPts val="1560"/>
            </a:pPr>
            <a:r>
              <a:rPr lang="en-US" dirty="0"/>
              <a:t>Computers are encountered in nearly every aspect of daily life</a:t>
            </a:r>
            <a:endParaRPr b="1" dirty="0"/>
          </a:p>
          <a:p>
            <a:pPr marL="687378" lvl="1" indent="-342900">
              <a:spcBef>
                <a:spcPts val="920"/>
              </a:spcBef>
              <a:buSzPts val="1320"/>
            </a:pPr>
            <a:r>
              <a:rPr lang="en-US" dirty="0"/>
              <a:t>Consumer kiosks</a:t>
            </a:r>
            <a:endParaRPr dirty="0"/>
          </a:p>
          <a:p>
            <a:pPr marL="687378" lvl="1" indent="-342900">
              <a:spcBef>
                <a:spcPts val="880"/>
              </a:spcBef>
              <a:buSzPts val="1320"/>
            </a:pPr>
            <a:r>
              <a:rPr lang="en-US" dirty="0"/>
              <a:t>ATM transactions</a:t>
            </a:r>
            <a:endParaRPr dirty="0"/>
          </a:p>
          <a:p>
            <a:pPr marL="687378" lvl="1" indent="-342900">
              <a:spcBef>
                <a:spcPts val="880"/>
              </a:spcBef>
              <a:buSzPts val="1320"/>
            </a:pPr>
            <a:r>
              <a:rPr lang="en-US" dirty="0"/>
              <a:t>POS systems at retail stores</a:t>
            </a:r>
            <a:endParaRPr dirty="0"/>
          </a:p>
          <a:p>
            <a:pPr marL="687378" lvl="1" indent="-342900">
              <a:spcBef>
                <a:spcPts val="880"/>
              </a:spcBef>
              <a:buSzPts val="1320"/>
            </a:pPr>
            <a:r>
              <a:rPr lang="en-US" dirty="0"/>
              <a:t>Self-checkout systems</a:t>
            </a:r>
            <a:endParaRPr dirty="0"/>
          </a:p>
          <a:p>
            <a:pPr marL="687378" lvl="1" indent="-342900">
              <a:spcBef>
                <a:spcPts val="880"/>
              </a:spcBef>
              <a:buSzPts val="1320"/>
            </a:pPr>
            <a:r>
              <a:rPr lang="en-US" dirty="0"/>
              <a:t>Portable computers or mobile devices</a:t>
            </a:r>
            <a:endParaRPr dirty="0"/>
          </a:p>
          <a:p>
            <a:pPr marL="687378" lvl="1" indent="-342900">
              <a:spcBef>
                <a:spcPts val="880"/>
              </a:spcBef>
              <a:buSzPts val="1320"/>
            </a:pPr>
            <a:r>
              <a:rPr lang="en-US" dirty="0"/>
              <a:t>M-commerce systems</a:t>
            </a:r>
            <a:endParaRPr dirty="0"/>
          </a:p>
          <a:p>
            <a:pPr marL="687378" lvl="1" indent="-342900">
              <a:spcBef>
                <a:spcPts val="880"/>
              </a:spcBef>
              <a:buSzPts val="1320"/>
            </a:pPr>
            <a:r>
              <a:rPr lang="en-US" dirty="0"/>
              <a:t>GPS systems</a:t>
            </a:r>
            <a:endParaRPr dirty="0"/>
          </a:p>
          <a:p>
            <a:pPr marL="342891" indent="-243834">
              <a:spcBef>
                <a:spcPts val="920"/>
              </a:spcBef>
              <a:buSzPts val="1560"/>
              <a:buNone/>
            </a:pPr>
            <a:endParaRPr dirty="0"/>
          </a:p>
        </p:txBody>
      </p:sp>
      <p:sp>
        <p:nvSpPr>
          <p:cNvPr id="249" name="Google Shape;249;p35"/>
          <p:cNvSpPr txBox="1">
            <a:spLocks noGrp="1"/>
          </p:cNvSpPr>
          <p:nvPr>
            <p:ph type="sldNum" sz="quarter" idx="12"/>
          </p:nvPr>
        </p:nvSpPr>
        <p:spPr>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pPr/>
              <a:t>11</a:t>
            </a:fld>
            <a:endParaRPr/>
          </a:p>
        </p:txBody>
      </p:sp>
    </p:spTree>
    <p:extLst>
      <p:ext uri="{BB962C8B-B14F-4D97-AF65-F5344CB8AC3E}">
        <p14:creationId xmlns:p14="http://schemas.microsoft.com/office/powerpoint/2010/main" val="291913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4243" y="1599442"/>
            <a:ext cx="9144000" cy="2387600"/>
          </a:xfrm>
        </p:spPr>
        <p:txBody>
          <a:bodyPr/>
          <a:lstStyle/>
          <a:p>
            <a:r>
              <a:rPr lang="en-US" dirty="0" smtClean="0">
                <a:effectLst>
                  <a:outerShdw blurRad="38100" dist="38100" dir="2700000" algn="tl">
                    <a:srgbClr val="000000">
                      <a:alpha val="43137"/>
                    </a:srgbClr>
                  </a:outerShdw>
                </a:effectLst>
              </a:rPr>
              <a:t>COMPUTER HISTORY</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63056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Year : 300 B.C</a:t>
            </a:r>
          </a:p>
        </p:txBody>
      </p:sp>
      <p:sp>
        <p:nvSpPr>
          <p:cNvPr id="44035" name="Rectangle 3"/>
          <p:cNvSpPr>
            <a:spLocks noGrp="1" noChangeArrowheads="1"/>
          </p:cNvSpPr>
          <p:nvPr>
            <p:ph type="body" idx="1"/>
          </p:nvPr>
        </p:nvSpPr>
        <p:spPr>
          <a:xfrm>
            <a:off x="4953000" y="5715000"/>
            <a:ext cx="8229600" cy="3886200"/>
          </a:xfrm>
        </p:spPr>
        <p:txBody>
          <a:bodyPr/>
          <a:lstStyle/>
          <a:p>
            <a:pPr>
              <a:buFont typeface="Wingdings" panose="05000000000000000000" pitchFamily="2" charset="2"/>
              <a:buNone/>
            </a:pPr>
            <a:r>
              <a:rPr lang="en-US"/>
              <a:t>ABACUS</a:t>
            </a:r>
          </a:p>
        </p:txBody>
      </p:sp>
      <p:pic>
        <p:nvPicPr>
          <p:cNvPr id="44037" name="Picture 5" descr="abacu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981200"/>
            <a:ext cx="57150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3492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Modern Abacus</a:t>
            </a:r>
          </a:p>
        </p:txBody>
      </p:sp>
      <p:sp>
        <p:nvSpPr>
          <p:cNvPr id="45059" name="Rectangle 3"/>
          <p:cNvSpPr>
            <a:spLocks noGrp="1" noChangeArrowheads="1"/>
          </p:cNvSpPr>
          <p:nvPr>
            <p:ph type="body" idx="1"/>
          </p:nvPr>
        </p:nvSpPr>
        <p:spPr>
          <a:xfrm>
            <a:off x="1981200" y="4191000"/>
            <a:ext cx="8229600" cy="3886200"/>
          </a:xfrm>
        </p:spPr>
        <p:txBody>
          <a:bodyPr/>
          <a:lstStyle/>
          <a:p>
            <a:r>
              <a:rPr lang="en-US"/>
              <a:t>Note how the abacus is really just a representation of the human fingers: the 5 lower rings on each rod represent the 5 fingers and the 2 upper rings represent the 2 hands. </a:t>
            </a:r>
          </a:p>
        </p:txBody>
      </p:sp>
      <p:pic>
        <p:nvPicPr>
          <p:cNvPr id="45061" name="Picture 5" descr="Abacu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981200"/>
            <a:ext cx="4038600"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294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Year : 1617 A.D</a:t>
            </a:r>
          </a:p>
        </p:txBody>
      </p:sp>
      <p:sp>
        <p:nvSpPr>
          <p:cNvPr id="46083" name="Rectangle 3"/>
          <p:cNvSpPr>
            <a:spLocks noGrp="1" noChangeArrowheads="1"/>
          </p:cNvSpPr>
          <p:nvPr>
            <p:ph type="body" idx="1"/>
          </p:nvPr>
        </p:nvSpPr>
        <p:spPr/>
        <p:txBody>
          <a:bodyPr/>
          <a:lstStyle/>
          <a:p>
            <a:r>
              <a:rPr lang="en-US"/>
              <a:t>Logarithms:</a:t>
            </a:r>
          </a:p>
          <a:p>
            <a:pPr>
              <a:buFont typeface="Wingdings" panose="05000000000000000000" pitchFamily="2" charset="2"/>
              <a:buNone/>
            </a:pPr>
            <a:r>
              <a:rPr lang="en-US"/>
              <a:t>John Napier invented logarithms, which</a:t>
            </a:r>
          </a:p>
          <a:p>
            <a:pPr>
              <a:buFont typeface="Wingdings" panose="05000000000000000000" pitchFamily="2" charset="2"/>
              <a:buNone/>
            </a:pPr>
            <a:r>
              <a:rPr lang="en-US"/>
              <a:t>are a technology that allows multiplication </a:t>
            </a:r>
          </a:p>
          <a:p>
            <a:pPr>
              <a:buFont typeface="Wingdings" panose="05000000000000000000" pitchFamily="2" charset="2"/>
              <a:buNone/>
            </a:pPr>
            <a:r>
              <a:rPr lang="en-US"/>
              <a:t>to be performed via addition.</a:t>
            </a:r>
          </a:p>
        </p:txBody>
      </p:sp>
    </p:spTree>
    <p:extLst>
      <p:ext uri="{BB962C8B-B14F-4D97-AF65-F5344CB8AC3E}">
        <p14:creationId xmlns:p14="http://schemas.microsoft.com/office/powerpoint/2010/main" val="3994691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5"/>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Napier’s Bones</a:t>
            </a:r>
          </a:p>
        </p:txBody>
      </p:sp>
      <p:pic>
        <p:nvPicPr>
          <p:cNvPr id="47108" name="Picture 4" descr="NapiersBones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038601" y="3657600"/>
            <a:ext cx="3914775" cy="3200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11" name="Rectangle 7"/>
          <p:cNvSpPr>
            <a:spLocks noChangeArrowheads="1"/>
          </p:cNvSpPr>
          <p:nvPr/>
        </p:nvSpPr>
        <p:spPr bwMode="auto">
          <a:xfrm>
            <a:off x="1828800" y="2481948"/>
            <a:ext cx="86868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buClrTx/>
              <a:buSzTx/>
              <a:buFontTx/>
              <a:buNone/>
            </a:pPr>
            <a:r>
              <a:rPr lang="en-US" dirty="0"/>
              <a:t>The logarithm of each operand was originally obtained from a printed table, but Napier bones were alternative to tables, where the logarithm values were carved on ivory sticks .</a:t>
            </a:r>
          </a:p>
        </p:txBody>
      </p:sp>
    </p:spTree>
    <p:extLst>
      <p:ext uri="{BB962C8B-B14F-4D97-AF65-F5344CB8AC3E}">
        <p14:creationId xmlns:p14="http://schemas.microsoft.com/office/powerpoint/2010/main" val="145288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Year : 1642 A.D</a:t>
            </a:r>
          </a:p>
        </p:txBody>
      </p:sp>
      <p:sp>
        <p:nvSpPr>
          <p:cNvPr id="49155" name="Rectangle 3"/>
          <p:cNvSpPr>
            <a:spLocks noGrp="1" noChangeArrowheads="1"/>
          </p:cNvSpPr>
          <p:nvPr>
            <p:ph type="body" sz="half" idx="1"/>
          </p:nvPr>
        </p:nvSpPr>
        <p:spPr>
          <a:xfrm>
            <a:off x="1981200" y="1981200"/>
            <a:ext cx="4724400" cy="4876800"/>
          </a:xfrm>
        </p:spPr>
        <p:txBody>
          <a:bodyPr/>
          <a:lstStyle/>
          <a:p>
            <a:r>
              <a:rPr lang="en-US" sz="2400"/>
              <a:t>Blaise Pascal, at age 19, invented the Pascaline as an aid for his father who was a tax collector.</a:t>
            </a:r>
          </a:p>
          <a:p>
            <a:r>
              <a:rPr lang="en-US" sz="2400"/>
              <a:t>Up until the present age when car dashboards went digital, the odometer portion of a car's speedometer used the very same mechanism as the Pascaline to increment the next wheel after each full revolution of the prior wheel. </a:t>
            </a:r>
          </a:p>
          <a:p>
            <a:pPr>
              <a:buFont typeface="Wingdings" panose="05000000000000000000" pitchFamily="2" charset="2"/>
              <a:buNone/>
            </a:pPr>
            <a:endParaRPr lang="en-US" sz="2400"/>
          </a:p>
        </p:txBody>
      </p:sp>
      <p:pic>
        <p:nvPicPr>
          <p:cNvPr id="49156" name="Picture 4" descr="1642Pascalin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858000" y="1905000"/>
            <a:ext cx="3657600" cy="2133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9158" name="Picture 6" descr="PascalineRe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200" y="4114800"/>
            <a:ext cx="35814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134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3"/>
          <p:cNvSpPr>
            <a:spLocks noGrp="1" noChangeArrowheads="1"/>
          </p:cNvSpPr>
          <p:nvPr>
            <p:ph type="body" idx="1"/>
          </p:nvPr>
        </p:nvSpPr>
        <p:spPr>
          <a:xfrm>
            <a:off x="1431235" y="1295400"/>
            <a:ext cx="9144000" cy="5334000"/>
          </a:xfrm>
        </p:spPr>
        <p:txBody>
          <a:bodyPr>
            <a:normAutofit/>
          </a:bodyPr>
          <a:lstStyle/>
          <a:p>
            <a:pPr>
              <a:lnSpc>
                <a:spcPct val="80000"/>
              </a:lnSpc>
            </a:pPr>
            <a:r>
              <a:rPr lang="en-US" sz="2400" dirty="0"/>
              <a:t>Just a few years after Pascal, the German Gottfried Wilhelm</a:t>
            </a:r>
          </a:p>
          <a:p>
            <a:pPr>
              <a:lnSpc>
                <a:spcPct val="80000"/>
              </a:lnSpc>
              <a:buFont typeface="Wingdings" panose="05000000000000000000" pitchFamily="2" charset="2"/>
              <a:buNone/>
            </a:pPr>
            <a:r>
              <a:rPr lang="en-US" sz="2400" dirty="0"/>
              <a:t>Leibniz (co-inventor with Newton of calculus) managed to build a</a:t>
            </a:r>
          </a:p>
          <a:p>
            <a:pPr>
              <a:lnSpc>
                <a:spcPct val="80000"/>
              </a:lnSpc>
              <a:buFont typeface="Wingdings" panose="05000000000000000000" pitchFamily="2" charset="2"/>
              <a:buNone/>
            </a:pPr>
            <a:r>
              <a:rPr lang="en-US" sz="2400" dirty="0"/>
              <a:t>four-function (addition, subtraction, multiplication, and division)</a:t>
            </a:r>
          </a:p>
          <a:p>
            <a:pPr>
              <a:lnSpc>
                <a:spcPct val="80000"/>
              </a:lnSpc>
              <a:buFont typeface="Wingdings" panose="05000000000000000000" pitchFamily="2" charset="2"/>
              <a:buNone/>
            </a:pPr>
            <a:r>
              <a:rPr lang="en-US" sz="2400" dirty="0"/>
              <a:t>calculator that he called the stepped reckoner because, instead </a:t>
            </a:r>
          </a:p>
          <a:p>
            <a:pPr>
              <a:lnSpc>
                <a:spcPct val="80000"/>
              </a:lnSpc>
              <a:buFont typeface="Wingdings" panose="05000000000000000000" pitchFamily="2" charset="2"/>
              <a:buNone/>
            </a:pPr>
            <a:r>
              <a:rPr lang="en-US" sz="2400" dirty="0"/>
              <a:t>of gears, it employed fluted drums having ten flutes arranged</a:t>
            </a:r>
          </a:p>
          <a:p>
            <a:pPr>
              <a:lnSpc>
                <a:spcPct val="80000"/>
              </a:lnSpc>
              <a:buFont typeface="Wingdings" panose="05000000000000000000" pitchFamily="2" charset="2"/>
              <a:buNone/>
            </a:pPr>
            <a:r>
              <a:rPr lang="en-US" sz="2400" dirty="0"/>
              <a:t>around their circumference in a stair-step fashion. </a:t>
            </a:r>
          </a:p>
          <a:p>
            <a:pPr>
              <a:lnSpc>
                <a:spcPct val="80000"/>
              </a:lnSpc>
              <a:buFont typeface="Wingdings" panose="05000000000000000000" pitchFamily="2" charset="2"/>
              <a:buNone/>
            </a:pPr>
            <a:endParaRPr lang="en-US" sz="2400" dirty="0"/>
          </a:p>
          <a:p>
            <a:pPr>
              <a:lnSpc>
                <a:spcPct val="80000"/>
              </a:lnSpc>
            </a:pPr>
            <a:r>
              <a:rPr lang="en-US" sz="2400" dirty="0"/>
              <a:t>Although the stepped reckoner employed the decimal number </a:t>
            </a:r>
          </a:p>
          <a:p>
            <a:pPr>
              <a:lnSpc>
                <a:spcPct val="80000"/>
              </a:lnSpc>
              <a:buFont typeface="Wingdings" panose="05000000000000000000" pitchFamily="2" charset="2"/>
              <a:buNone/>
            </a:pPr>
            <a:r>
              <a:rPr lang="en-US" sz="2400" dirty="0"/>
              <a:t>system (each drum had 10 flutes), Leibniz was the first to </a:t>
            </a:r>
          </a:p>
          <a:p>
            <a:pPr>
              <a:lnSpc>
                <a:spcPct val="80000"/>
              </a:lnSpc>
              <a:buFont typeface="Wingdings" panose="05000000000000000000" pitchFamily="2" charset="2"/>
              <a:buNone/>
            </a:pPr>
            <a:r>
              <a:rPr lang="en-US" sz="2400" dirty="0"/>
              <a:t>advocate use of the binary number system which is fundamental</a:t>
            </a:r>
          </a:p>
          <a:p>
            <a:pPr>
              <a:lnSpc>
                <a:spcPct val="80000"/>
              </a:lnSpc>
              <a:buFont typeface="Wingdings" panose="05000000000000000000" pitchFamily="2" charset="2"/>
              <a:buNone/>
            </a:pPr>
            <a:r>
              <a:rPr lang="en-US" sz="2400" dirty="0"/>
              <a:t>to the operation of modern computers. Leibniz is considered one </a:t>
            </a:r>
          </a:p>
          <a:p>
            <a:pPr>
              <a:lnSpc>
                <a:spcPct val="80000"/>
              </a:lnSpc>
              <a:buFont typeface="Wingdings" panose="05000000000000000000" pitchFamily="2" charset="2"/>
              <a:buNone/>
            </a:pPr>
            <a:r>
              <a:rPr lang="en-US" sz="2400" dirty="0"/>
              <a:t>of the greatest of the philosophers but he died poor and alone. </a:t>
            </a:r>
          </a:p>
          <a:p>
            <a:pPr>
              <a:lnSpc>
                <a:spcPct val="80000"/>
              </a:lnSpc>
              <a:buFont typeface="Wingdings" panose="05000000000000000000" pitchFamily="2" charset="2"/>
              <a:buNone/>
            </a:pPr>
            <a:endParaRPr lang="en-US" sz="2400" dirty="0"/>
          </a:p>
          <a:p>
            <a:pPr>
              <a:lnSpc>
                <a:spcPct val="80000"/>
              </a:lnSpc>
            </a:pPr>
            <a:endParaRPr lang="en-US" sz="2000" dirty="0"/>
          </a:p>
        </p:txBody>
      </p:sp>
      <p:pic>
        <p:nvPicPr>
          <p:cNvPr id="52229" name="Picture 5" descr="SteppedRecko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8300" y="609600"/>
            <a:ext cx="1828800"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003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Year: 1801 A.D (Punch Cards)</a:t>
            </a:r>
          </a:p>
        </p:txBody>
      </p:sp>
      <p:sp>
        <p:nvSpPr>
          <p:cNvPr id="53251" name="Rectangle 3"/>
          <p:cNvSpPr>
            <a:spLocks noGrp="1" noChangeArrowheads="1"/>
          </p:cNvSpPr>
          <p:nvPr>
            <p:ph type="body" idx="1"/>
          </p:nvPr>
        </p:nvSpPr>
        <p:spPr>
          <a:xfrm>
            <a:off x="1524000" y="1981200"/>
            <a:ext cx="5181600" cy="4724400"/>
          </a:xfrm>
        </p:spPr>
        <p:txBody>
          <a:bodyPr>
            <a:normAutofit/>
          </a:bodyPr>
          <a:lstStyle/>
          <a:p>
            <a:pPr>
              <a:buFont typeface="Wingdings" panose="05000000000000000000" pitchFamily="2" charset="2"/>
              <a:buNone/>
            </a:pPr>
            <a:r>
              <a:rPr lang="en-US" sz="2800"/>
              <a:t>The Frenchman Joseph Marie </a:t>
            </a:r>
          </a:p>
          <a:p>
            <a:pPr>
              <a:buFont typeface="Wingdings" panose="05000000000000000000" pitchFamily="2" charset="2"/>
              <a:buNone/>
            </a:pPr>
            <a:r>
              <a:rPr lang="en-US" sz="2800"/>
              <a:t>Jacquard invented a power </a:t>
            </a:r>
          </a:p>
          <a:p>
            <a:pPr>
              <a:buFont typeface="Wingdings" panose="05000000000000000000" pitchFamily="2" charset="2"/>
              <a:buNone/>
            </a:pPr>
            <a:r>
              <a:rPr lang="en-US" sz="2800"/>
              <a:t>loom that could base its weave </a:t>
            </a:r>
          </a:p>
          <a:p>
            <a:pPr>
              <a:buFont typeface="Wingdings" panose="05000000000000000000" pitchFamily="2" charset="2"/>
              <a:buNone/>
            </a:pPr>
            <a:r>
              <a:rPr lang="en-US" sz="2800"/>
              <a:t>(and hence the design on the </a:t>
            </a:r>
          </a:p>
          <a:p>
            <a:pPr>
              <a:buFont typeface="Wingdings" panose="05000000000000000000" pitchFamily="2" charset="2"/>
              <a:buNone/>
            </a:pPr>
            <a:r>
              <a:rPr lang="en-US" sz="2800"/>
              <a:t>fabric) upon a pattern </a:t>
            </a:r>
          </a:p>
          <a:p>
            <a:pPr>
              <a:buFont typeface="Wingdings" panose="05000000000000000000" pitchFamily="2" charset="2"/>
              <a:buNone/>
            </a:pPr>
            <a:r>
              <a:rPr lang="en-US" sz="2800"/>
              <a:t>automatically read from </a:t>
            </a:r>
          </a:p>
          <a:p>
            <a:pPr>
              <a:buFont typeface="Wingdings" panose="05000000000000000000" pitchFamily="2" charset="2"/>
              <a:buNone/>
            </a:pPr>
            <a:r>
              <a:rPr lang="en-US" sz="2800"/>
              <a:t>punched wooden cards, held </a:t>
            </a:r>
          </a:p>
          <a:p>
            <a:pPr>
              <a:buFont typeface="Wingdings" panose="05000000000000000000" pitchFamily="2" charset="2"/>
              <a:buNone/>
            </a:pPr>
            <a:r>
              <a:rPr lang="en-US" sz="2800"/>
              <a:t>together in a long row by rope. </a:t>
            </a:r>
          </a:p>
        </p:txBody>
      </p:sp>
      <p:pic>
        <p:nvPicPr>
          <p:cNvPr id="53253" name="Picture 5" descr="JacquardLo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2133601"/>
            <a:ext cx="39243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0869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Technology &amp; You!</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endParaRPr lang="en-US" dirty="0" smtClean="0"/>
          </a:p>
          <a:p>
            <a:r>
              <a:rPr lang="en-US" dirty="0" smtClean="0"/>
              <a:t>Computers in your home</a:t>
            </a:r>
          </a:p>
          <a:p>
            <a:r>
              <a:rPr lang="en-US" dirty="0" smtClean="0"/>
              <a:t>Computers in education</a:t>
            </a:r>
          </a:p>
          <a:p>
            <a:r>
              <a:rPr lang="en-US" dirty="0" smtClean="0"/>
              <a:t>Computers at your job</a:t>
            </a:r>
          </a:p>
          <a:p>
            <a:r>
              <a:rPr lang="en-US" dirty="0" smtClean="0"/>
              <a:t>Computers on the go</a:t>
            </a:r>
          </a:p>
        </p:txBody>
      </p:sp>
    </p:spTree>
    <p:extLst>
      <p:ext uri="{BB962C8B-B14F-4D97-AF65-F5344CB8AC3E}">
        <p14:creationId xmlns:p14="http://schemas.microsoft.com/office/powerpoint/2010/main" val="2463285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5" name="Rectangle 9"/>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Punch card or Jacquard card</a:t>
            </a:r>
          </a:p>
        </p:txBody>
      </p:sp>
      <p:pic>
        <p:nvPicPr>
          <p:cNvPr id="55304" name="Picture 8" descr="JacquardCard"/>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209800" y="1905000"/>
            <a:ext cx="3886200" cy="47244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5307" name="Picture 11" descr="jacquardc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2362200"/>
            <a:ext cx="3733800" cy="2514600"/>
          </a:xfrm>
          <a:prstGeom prst="rect">
            <a:avLst/>
          </a:prstGeom>
          <a:noFill/>
          <a:extLst>
            <a:ext uri="{909E8E84-426E-40DD-AFC4-6F175D3DCCD1}">
              <a14:hiddenFill xmlns:a14="http://schemas.microsoft.com/office/drawing/2010/main">
                <a:solidFill>
                  <a:srgbClr val="FFFFFF"/>
                </a:solidFill>
              </a14:hiddenFill>
            </a:ext>
          </a:extLst>
        </p:spPr>
      </p:pic>
      <p:sp>
        <p:nvSpPr>
          <p:cNvPr id="55310" name="Text Box 14"/>
          <p:cNvSpPr txBox="1">
            <a:spLocks noChangeArrowheads="1"/>
          </p:cNvSpPr>
          <p:nvPr/>
        </p:nvSpPr>
        <p:spPr bwMode="auto">
          <a:xfrm>
            <a:off x="7086600" y="4953000"/>
            <a:ext cx="4114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t>A closer look</a:t>
            </a:r>
          </a:p>
        </p:txBody>
      </p:sp>
    </p:spTree>
    <p:extLst>
      <p:ext uri="{BB962C8B-B14F-4D97-AF65-F5344CB8AC3E}">
        <p14:creationId xmlns:p14="http://schemas.microsoft.com/office/powerpoint/2010/main" val="32388559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Year : 1822 A.D</a:t>
            </a:r>
          </a:p>
        </p:txBody>
      </p:sp>
      <p:sp>
        <p:nvSpPr>
          <p:cNvPr id="58371" name="Rectangle 3"/>
          <p:cNvSpPr>
            <a:spLocks noGrp="1" noChangeArrowheads="1"/>
          </p:cNvSpPr>
          <p:nvPr>
            <p:ph type="body" idx="1"/>
          </p:nvPr>
        </p:nvSpPr>
        <p:spPr/>
        <p:txBody>
          <a:bodyPr/>
          <a:lstStyle/>
          <a:p>
            <a:r>
              <a:rPr lang="en-US"/>
              <a:t>The English mathematician </a:t>
            </a:r>
            <a:r>
              <a:rPr lang="en-US" b="1" i="1"/>
              <a:t>Charles Babbage</a:t>
            </a:r>
            <a:r>
              <a:rPr lang="en-US" b="1"/>
              <a:t> was proposing a steam driven calculating machine the size of a room, which he called the </a:t>
            </a:r>
            <a:r>
              <a:rPr lang="en-US" b="1" i="1"/>
              <a:t>Difference Engine</a:t>
            </a:r>
            <a:r>
              <a:rPr lang="en-US" b="1"/>
              <a:t>. This machine would be able to compute tables of numbers, such as logarithm tables.</a:t>
            </a:r>
            <a:r>
              <a:rPr lang="en-US"/>
              <a:t> </a:t>
            </a:r>
          </a:p>
        </p:txBody>
      </p:sp>
    </p:spTree>
    <p:extLst>
      <p:ext uri="{BB962C8B-B14F-4D97-AF65-F5344CB8AC3E}">
        <p14:creationId xmlns:p14="http://schemas.microsoft.com/office/powerpoint/2010/main" val="2260565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5"/>
          <p:cNvSpPr>
            <a:spLocks noGrp="1" noChangeArrowheads="1"/>
          </p:cNvSpPr>
          <p:nvPr>
            <p:ph type="title"/>
          </p:nvPr>
        </p:nvSpPr>
        <p:spPr>
          <a:xfrm>
            <a:off x="2133600" y="381000"/>
            <a:ext cx="8229600" cy="1371600"/>
          </a:xfrm>
        </p:spPr>
        <p:txBody>
          <a:bodyPr/>
          <a:lstStyle/>
          <a:p>
            <a:r>
              <a:rPr lang="en-US" dirty="0">
                <a:effectLst>
                  <a:outerShdw blurRad="38100" dist="38100" dir="2700000" algn="tl">
                    <a:srgbClr val="000000">
                      <a:alpha val="43137"/>
                    </a:srgbClr>
                  </a:outerShdw>
                </a:effectLst>
              </a:rPr>
              <a:t>The Difference Engine</a:t>
            </a:r>
          </a:p>
        </p:txBody>
      </p:sp>
      <p:pic>
        <p:nvPicPr>
          <p:cNvPr id="59396" name="Picture 4" descr="DifferenceEngin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362200" y="2057400"/>
            <a:ext cx="3657600" cy="43449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9399" name="Text Box 7"/>
          <p:cNvSpPr txBox="1">
            <a:spLocks noChangeArrowheads="1"/>
          </p:cNvSpPr>
          <p:nvPr/>
        </p:nvSpPr>
        <p:spPr bwMode="auto">
          <a:xfrm>
            <a:off x="6096000" y="2895601"/>
            <a:ext cx="42672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50000"/>
              </a:spcBef>
            </a:pPr>
            <a:r>
              <a:rPr lang="en-US"/>
              <a:t>   A small section of the type of mechanism employed in Babbage's Difference Engine [photo © 2002 IEEE] </a:t>
            </a:r>
          </a:p>
        </p:txBody>
      </p:sp>
    </p:spTree>
    <p:extLst>
      <p:ext uri="{BB962C8B-B14F-4D97-AF65-F5344CB8AC3E}">
        <p14:creationId xmlns:p14="http://schemas.microsoft.com/office/powerpoint/2010/main" val="1186259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Analytical Engine</a:t>
            </a:r>
          </a:p>
        </p:txBody>
      </p:sp>
      <p:sp>
        <p:nvSpPr>
          <p:cNvPr id="61443" name="Rectangle 3"/>
          <p:cNvSpPr>
            <a:spLocks noGrp="1" noChangeArrowheads="1"/>
          </p:cNvSpPr>
          <p:nvPr>
            <p:ph type="body" idx="1"/>
          </p:nvPr>
        </p:nvSpPr>
        <p:spPr/>
        <p:txBody>
          <a:bodyPr/>
          <a:lstStyle/>
          <a:p>
            <a:pPr>
              <a:lnSpc>
                <a:spcPct val="80000"/>
              </a:lnSpc>
            </a:pPr>
            <a:r>
              <a:rPr lang="en-US" sz="2400"/>
              <a:t>This device, large as a house and powered by 6 steam engines, would be more general purpose in nature because it would be programmable, thanks to the punched card technology of Jacquard. </a:t>
            </a:r>
          </a:p>
          <a:p>
            <a:pPr>
              <a:lnSpc>
                <a:spcPct val="80000"/>
              </a:lnSpc>
            </a:pPr>
            <a:endParaRPr lang="en-US" sz="2400"/>
          </a:p>
          <a:p>
            <a:pPr>
              <a:lnSpc>
                <a:spcPct val="80000"/>
              </a:lnSpc>
            </a:pPr>
            <a:r>
              <a:rPr lang="en-US" sz="2400"/>
              <a:t>In the Jacquard loom, the presence or absence of each hole in the card physically allows a colored thread to pass or stops that thread (you can see this clearly in the earlier photo). Babbage saw that the pattern of holes could be used to represent an abstract idea such as a problem statement or the raw data required for that problem's solution. Babbage saw that there was no requirement that the problem matter itself physically pass thru the holes. </a:t>
            </a:r>
          </a:p>
        </p:txBody>
      </p:sp>
    </p:spTree>
    <p:extLst>
      <p:ext uri="{BB962C8B-B14F-4D97-AF65-F5344CB8AC3E}">
        <p14:creationId xmlns:p14="http://schemas.microsoft.com/office/powerpoint/2010/main" val="12982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Analytical engine (</a:t>
            </a:r>
            <a:r>
              <a:rPr lang="en-US" dirty="0" err="1">
                <a:effectLst>
                  <a:outerShdw blurRad="38100" dist="38100" dir="2700000" algn="tl">
                    <a:srgbClr val="000000">
                      <a:alpha val="43137"/>
                    </a:srgbClr>
                  </a:outerShdw>
                </a:effectLst>
              </a:rPr>
              <a:t>ctd</a:t>
            </a:r>
            <a:r>
              <a:rPr lang="en-US" dirty="0">
                <a:effectLst>
                  <a:outerShdw blurRad="38100" dist="38100" dir="2700000" algn="tl">
                    <a:srgbClr val="000000">
                      <a:alpha val="43137"/>
                    </a:srgbClr>
                  </a:outerShdw>
                </a:effectLst>
              </a:rPr>
              <a:t>...)</a:t>
            </a:r>
          </a:p>
        </p:txBody>
      </p:sp>
      <p:sp>
        <p:nvSpPr>
          <p:cNvPr id="62467" name="Rectangle 3"/>
          <p:cNvSpPr>
            <a:spLocks noGrp="1" noChangeArrowheads="1"/>
          </p:cNvSpPr>
          <p:nvPr>
            <p:ph type="body" idx="1"/>
          </p:nvPr>
        </p:nvSpPr>
        <p:spPr>
          <a:xfrm>
            <a:off x="1981200" y="2362200"/>
            <a:ext cx="8229600" cy="4495800"/>
          </a:xfrm>
        </p:spPr>
        <p:txBody>
          <a:bodyPr>
            <a:normAutofit/>
          </a:bodyPr>
          <a:lstStyle/>
          <a:p>
            <a:pPr>
              <a:lnSpc>
                <a:spcPct val="80000"/>
              </a:lnSpc>
            </a:pPr>
            <a:r>
              <a:rPr lang="en-US" sz="2800"/>
              <a:t>Furthermore, Babbage realized that punched paper could be employed as a storage mechanism, holding computed numbers for future reference. Because of the connection to the Jacquard loom, Babbage called the two main parts of his Analytic Engine the "Store" and the "Mill", as both terms are used in the weaving industry. The Store was where numbers were held and the Mill was where they were "woven" into new results. In a modern computer these same parts are called the </a:t>
            </a:r>
            <a:r>
              <a:rPr lang="en-US" sz="2800" i="1"/>
              <a:t>memory unit</a:t>
            </a:r>
            <a:r>
              <a:rPr lang="en-US" sz="2800"/>
              <a:t> and the </a:t>
            </a:r>
            <a:r>
              <a:rPr lang="en-US" sz="2800" i="1"/>
              <a:t>central processing unit</a:t>
            </a:r>
            <a:r>
              <a:rPr lang="en-US" sz="2800"/>
              <a:t> (CPU). </a:t>
            </a:r>
          </a:p>
          <a:p>
            <a:pPr>
              <a:lnSpc>
                <a:spcPct val="80000"/>
              </a:lnSpc>
              <a:buFont typeface="Wingdings" panose="05000000000000000000" pitchFamily="2" charset="2"/>
              <a:buNone/>
            </a:pPr>
            <a:endParaRPr lang="en-US"/>
          </a:p>
        </p:txBody>
      </p:sp>
    </p:spTree>
    <p:extLst>
      <p:ext uri="{BB962C8B-B14F-4D97-AF65-F5344CB8AC3E}">
        <p14:creationId xmlns:p14="http://schemas.microsoft.com/office/powerpoint/2010/main" val="3922869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Year : 1890 A.D</a:t>
            </a:r>
          </a:p>
        </p:txBody>
      </p:sp>
      <p:sp>
        <p:nvSpPr>
          <p:cNvPr id="63491" name="Rectangle 3"/>
          <p:cNvSpPr>
            <a:spLocks noGrp="1" noChangeArrowheads="1"/>
          </p:cNvSpPr>
          <p:nvPr>
            <p:ph type="body" sz="half" idx="1"/>
          </p:nvPr>
        </p:nvSpPr>
        <p:spPr>
          <a:xfrm>
            <a:off x="1524000" y="1981200"/>
            <a:ext cx="4648200" cy="4876800"/>
          </a:xfrm>
        </p:spPr>
        <p:txBody>
          <a:bodyPr/>
          <a:lstStyle/>
          <a:p>
            <a:pPr>
              <a:buFont typeface="Wingdings" panose="05000000000000000000" pitchFamily="2" charset="2"/>
              <a:buNone/>
            </a:pPr>
            <a:r>
              <a:rPr lang="en-US" sz="2400"/>
              <a:t>    Herman Hollerith's invention, known as the </a:t>
            </a:r>
            <a:r>
              <a:rPr lang="en-US" sz="2400" i="1"/>
              <a:t>Hollerith desk</a:t>
            </a:r>
            <a:r>
              <a:rPr lang="en-US" sz="2400"/>
              <a:t>, consisted of a card reader which sensed the holes in the cards, a gear driven mechanism which could count (using Pascal's mechanism which we still see in car odometers), and a large wall of dial indicators (a car speedometer is a dial indicator) to display the results of the count. </a:t>
            </a:r>
          </a:p>
          <a:p>
            <a:endParaRPr lang="en-US" sz="2400"/>
          </a:p>
        </p:txBody>
      </p:sp>
      <p:pic>
        <p:nvPicPr>
          <p:cNvPr id="63492" name="Picture 4" descr="HollerithOperato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705601" y="1981200"/>
            <a:ext cx="3336925" cy="4572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19862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Hollerith desks still exist today </a:t>
            </a:r>
          </a:p>
        </p:txBody>
      </p:sp>
      <p:pic>
        <p:nvPicPr>
          <p:cNvPr id="65540" name="Picture 4" descr="HollerithDesk"/>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90800" y="1981200"/>
            <a:ext cx="6934200" cy="4622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32582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5"/>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Hollerith and </a:t>
            </a:r>
            <a:r>
              <a:rPr lang="en-US" dirty="0" smtClean="0">
                <a:effectLst>
                  <a:outerShdw blurRad="38100" dist="38100" dir="2700000" algn="tl">
                    <a:srgbClr val="000000">
                      <a:alpha val="43137"/>
                    </a:srgbClr>
                  </a:outerShdw>
                </a:effectLst>
              </a:rPr>
              <a:t>IBM</a:t>
            </a:r>
            <a:endParaRPr lang="en-US" dirty="0">
              <a:effectLst>
                <a:outerShdw blurRad="38100" dist="38100" dir="2700000" algn="tl">
                  <a:srgbClr val="000000">
                    <a:alpha val="43137"/>
                  </a:srgbClr>
                </a:outerShdw>
              </a:effectLst>
            </a:endParaRPr>
          </a:p>
        </p:txBody>
      </p:sp>
      <p:pic>
        <p:nvPicPr>
          <p:cNvPr id="67588" name="Picture 4" descr="ScientificAmericanCove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6629401" y="2057400"/>
            <a:ext cx="3533775" cy="4495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591" name="Text Box 7"/>
          <p:cNvSpPr txBox="1">
            <a:spLocks noChangeArrowheads="1"/>
          </p:cNvSpPr>
          <p:nvPr/>
        </p:nvSpPr>
        <p:spPr bwMode="auto">
          <a:xfrm>
            <a:off x="1524000" y="1884363"/>
            <a:ext cx="4800600" cy="496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0"/>
              </a:spcBef>
              <a:defRPr>
                <a:solidFill>
                  <a:schemeClr val="tx1"/>
                </a:solidFill>
                <a:latin typeface="Arial" panose="020B0604020202020204" pitchFamily="34" charset="0"/>
              </a:defRPr>
            </a:lvl1pPr>
            <a:lvl2pPr>
              <a:spcBef>
                <a:spcPct val="0"/>
              </a:spcBef>
              <a:defRPr>
                <a:solidFill>
                  <a:schemeClr val="tx1"/>
                </a:solidFill>
                <a:latin typeface="Arial" panose="020B0604020202020204" pitchFamily="34" charset="0"/>
              </a:defRPr>
            </a:lvl2pPr>
            <a:lvl3pPr>
              <a:spcBef>
                <a:spcPct val="0"/>
              </a:spcBef>
              <a:defRPr>
                <a:solidFill>
                  <a:schemeClr val="tx1"/>
                </a:solidFill>
                <a:latin typeface="Arial" panose="020B0604020202020204" pitchFamily="34" charset="0"/>
              </a:defRPr>
            </a:lvl3pPr>
            <a:lvl4pPr>
              <a:spcBef>
                <a:spcPct val="0"/>
              </a:spcBef>
              <a:defRPr>
                <a:solidFill>
                  <a:schemeClr val="tx1"/>
                </a:solidFill>
                <a:latin typeface="Arial" panose="020B0604020202020204" pitchFamily="34" charset="0"/>
              </a:defRPr>
            </a:lvl4pPr>
            <a:lvl5pPr>
              <a:spcBef>
                <a:spcPct val="0"/>
              </a:spcBef>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spcBef>
                <a:spcPct val="20000"/>
              </a:spcBef>
              <a:buFont typeface="Wingdings" panose="05000000000000000000" pitchFamily="2" charset="2"/>
              <a:buChar char="n"/>
            </a:pPr>
            <a:r>
              <a:rPr lang="en-US" sz="2400"/>
              <a:t>Incidentally, the Hollerith census machine was the first machine to ever be featured on a magazine cover. </a:t>
            </a:r>
          </a:p>
          <a:p>
            <a:pPr>
              <a:spcBef>
                <a:spcPct val="20000"/>
              </a:spcBef>
              <a:buFont typeface="Wingdings" panose="05000000000000000000" pitchFamily="2" charset="2"/>
              <a:buChar char="n"/>
            </a:pPr>
            <a:r>
              <a:rPr lang="en-US" sz="2400"/>
              <a:t>Hollerith built a company, the Tabulating Machine Company which, after a few buyouts, eventually became International Business Machines, known today as IBM. IBM grew rapidly and punched cards became ubiquitous. </a:t>
            </a:r>
          </a:p>
        </p:txBody>
      </p:sp>
    </p:spTree>
    <p:extLst>
      <p:ext uri="{BB962C8B-B14F-4D97-AF65-F5344CB8AC3E}">
        <p14:creationId xmlns:p14="http://schemas.microsoft.com/office/powerpoint/2010/main" val="985464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More about IBM</a:t>
            </a:r>
          </a:p>
        </p:txBody>
      </p:sp>
      <p:sp>
        <p:nvSpPr>
          <p:cNvPr id="69635" name="Rectangle 3"/>
          <p:cNvSpPr>
            <a:spLocks noGrp="1" noChangeArrowheads="1"/>
          </p:cNvSpPr>
          <p:nvPr>
            <p:ph type="body" idx="1"/>
          </p:nvPr>
        </p:nvSpPr>
        <p:spPr>
          <a:xfrm>
            <a:off x="1981200" y="2286000"/>
            <a:ext cx="8229600" cy="3886200"/>
          </a:xfrm>
        </p:spPr>
        <p:txBody>
          <a:bodyPr/>
          <a:lstStyle/>
          <a:p>
            <a:pPr>
              <a:lnSpc>
                <a:spcPct val="90000"/>
              </a:lnSpc>
            </a:pPr>
            <a:r>
              <a:rPr lang="en-US"/>
              <a:t>IBM continued to develop mechanical calculators for sale to businesses to help with financial accounting and inventory accounting. </a:t>
            </a:r>
          </a:p>
          <a:p>
            <a:pPr>
              <a:lnSpc>
                <a:spcPct val="90000"/>
              </a:lnSpc>
              <a:buFont typeface="Wingdings" panose="05000000000000000000" pitchFamily="2" charset="2"/>
              <a:buNone/>
            </a:pPr>
            <a:endParaRPr lang="en-US"/>
          </a:p>
          <a:p>
            <a:pPr>
              <a:lnSpc>
                <a:spcPct val="90000"/>
              </a:lnSpc>
            </a:pPr>
            <a:r>
              <a:rPr lang="en-US"/>
              <a:t>One early success was the Harvard Mark I computer which was built as a partnership between Harvard and IBM </a:t>
            </a:r>
          </a:p>
        </p:txBody>
      </p:sp>
    </p:spTree>
    <p:extLst>
      <p:ext uri="{BB962C8B-B14F-4D97-AF65-F5344CB8AC3E}">
        <p14:creationId xmlns:p14="http://schemas.microsoft.com/office/powerpoint/2010/main" val="243500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Major Innovation – Vacuum Tube</a:t>
            </a:r>
          </a:p>
          <a:p>
            <a:r>
              <a:rPr lang="en-US" dirty="0"/>
              <a:t>The first computers used vacuum tubes </a:t>
            </a:r>
            <a:r>
              <a:rPr lang="en-US" dirty="0" smtClean="0"/>
              <a:t>and </a:t>
            </a:r>
            <a:r>
              <a:rPr lang="en-US" dirty="0"/>
              <a:t>were often enormous, taking up entire rooms</a:t>
            </a:r>
            <a:r>
              <a:rPr lang="en-US" dirty="0" smtClean="0"/>
              <a:t>.</a:t>
            </a:r>
          </a:p>
          <a:p>
            <a:r>
              <a:rPr lang="en-US" dirty="0" smtClean="0"/>
              <a:t>They </a:t>
            </a:r>
            <a:r>
              <a:rPr lang="en-US" dirty="0"/>
              <a:t>were very expensive to operate and in addition to using a great deal of electricity, generated a lot of heat, which was often the cause of malfunctions. </a:t>
            </a:r>
          </a:p>
          <a:p>
            <a:r>
              <a:rPr lang="en-US" dirty="0"/>
              <a:t>The UNIVAC and </a:t>
            </a:r>
            <a:r>
              <a:rPr lang="en-US" u="sng" dirty="0"/>
              <a:t>ENIAC</a:t>
            </a:r>
            <a:r>
              <a:rPr lang="en-US" dirty="0"/>
              <a:t> computers are examples of first-generation computing devices.</a:t>
            </a:r>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First Generation - 1940-1956</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8230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609600" y="617537"/>
            <a:ext cx="11480800" cy="1066800"/>
          </a:xfrm>
          <a:prstGeom prst="rect">
            <a:avLst/>
          </a:prstGeom>
          <a:noFill/>
          <a:ln>
            <a:noFill/>
          </a:ln>
        </p:spPr>
        <p:txBody>
          <a:bodyPr spcFirstLastPara="1" vert="horz" wrap="square" lIns="91425" tIns="45700" rIns="91425" bIns="45700" rtlCol="0" anchor="t" anchorCtr="0">
            <a:noAutofit/>
          </a:bodyPr>
          <a:lstStyle/>
          <a:p>
            <a:r>
              <a:rPr lang="en-US" dirty="0">
                <a:effectLst>
                  <a:outerShdw blurRad="38100" dist="38100" dir="2700000" algn="tl">
                    <a:srgbClr val="000000">
                      <a:alpha val="43137"/>
                    </a:srgbClr>
                  </a:outerShdw>
                </a:effectLst>
              </a:rPr>
              <a:t>Computers in the Home</a:t>
            </a:r>
            <a:endParaRPr dirty="0">
              <a:effectLst>
                <a:outerShdw blurRad="38100" dist="38100" dir="2700000" algn="tl">
                  <a:srgbClr val="000000">
                    <a:alpha val="43137"/>
                  </a:srgbClr>
                </a:outerShdw>
              </a:effectLst>
            </a:endParaRPr>
          </a:p>
        </p:txBody>
      </p:sp>
      <p:sp>
        <p:nvSpPr>
          <p:cNvPr id="191" name="Google Shape;191;p28"/>
          <p:cNvSpPr txBox="1">
            <a:spLocks noGrp="1"/>
          </p:cNvSpPr>
          <p:nvPr>
            <p:ph type="sldNum" idx="12"/>
          </p:nvPr>
        </p:nvSpPr>
        <p:spPr>
          <a:xfrm>
            <a:off x="9036051" y="6318251"/>
            <a:ext cx="2844800" cy="457200"/>
          </a:xfrm>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pPr/>
              <a:t>3</a:t>
            </a:fld>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35760" y="1949438"/>
            <a:ext cx="2200582" cy="2210108"/>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304" y="1949438"/>
            <a:ext cx="2381582" cy="245779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1044" y="2058990"/>
            <a:ext cx="2181529" cy="2238687"/>
          </a:xfrm>
          <a:prstGeom prst="rect">
            <a:avLst/>
          </a:prstGeom>
        </p:spPr>
      </p:pic>
    </p:spTree>
    <p:extLst>
      <p:ext uri="{BB962C8B-B14F-4D97-AF65-F5344CB8AC3E}">
        <p14:creationId xmlns:p14="http://schemas.microsoft.com/office/powerpoint/2010/main" val="18411391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Mark 1</a:t>
            </a:r>
            <a:endParaRPr lang="en-US" dirty="0">
              <a:effectLst>
                <a:outerShdw blurRad="38100" dist="38100" dir="2700000" algn="tl">
                  <a:srgbClr val="000000">
                    <a:alpha val="43137"/>
                  </a:srgbClr>
                </a:outerShdw>
              </a:effectLst>
            </a:endParaRPr>
          </a:p>
        </p:txBody>
      </p:sp>
      <p:pic>
        <p:nvPicPr>
          <p:cNvPr id="4" name="Picture 4" descr="mark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6775" y="1600200"/>
            <a:ext cx="5922449"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080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Mark </a:t>
            </a:r>
            <a:r>
              <a:rPr lang="en-US" dirty="0" smtClean="0">
                <a:effectLst>
                  <a:outerShdw blurRad="38100" dist="38100" dir="2700000" algn="tl">
                    <a:srgbClr val="000000">
                      <a:alpha val="43137"/>
                    </a:srgbClr>
                  </a:outerShdw>
                </a:effectLst>
              </a:rPr>
              <a:t>1</a:t>
            </a:r>
            <a:endParaRPr lang="en-US" dirty="0">
              <a:effectLst>
                <a:outerShdw blurRad="38100" dist="38100" dir="2700000" algn="tl">
                  <a:srgbClr val="000000">
                    <a:alpha val="43137"/>
                  </a:srgbClr>
                </a:outerShdw>
              </a:effectLst>
            </a:endParaRPr>
          </a:p>
        </p:txBody>
      </p:sp>
      <p:sp>
        <p:nvSpPr>
          <p:cNvPr id="70659" name="Rectangle 3"/>
          <p:cNvSpPr>
            <a:spLocks noGrp="1" noChangeArrowheads="1"/>
          </p:cNvSpPr>
          <p:nvPr>
            <p:ph type="body" idx="1"/>
          </p:nvPr>
        </p:nvSpPr>
        <p:spPr>
          <a:xfrm>
            <a:off x="1905000" y="2133600"/>
            <a:ext cx="8382000" cy="4343400"/>
          </a:xfrm>
        </p:spPr>
        <p:txBody>
          <a:bodyPr>
            <a:normAutofit/>
          </a:bodyPr>
          <a:lstStyle/>
          <a:p>
            <a:pPr>
              <a:lnSpc>
                <a:spcPct val="80000"/>
              </a:lnSpc>
            </a:pPr>
            <a:r>
              <a:rPr lang="en-US" sz="2800"/>
              <a:t>This was the first programmable digital computer made in the U.S. </a:t>
            </a:r>
          </a:p>
          <a:p>
            <a:pPr>
              <a:lnSpc>
                <a:spcPct val="80000"/>
              </a:lnSpc>
            </a:pPr>
            <a:r>
              <a:rPr lang="en-US" sz="2800"/>
              <a:t>It was not a purely electronic computer. Instead the Mark I was constructed out of switches, relays, rotating shafts, and clutches. </a:t>
            </a:r>
          </a:p>
          <a:p>
            <a:pPr>
              <a:lnSpc>
                <a:spcPct val="80000"/>
              </a:lnSpc>
            </a:pPr>
            <a:r>
              <a:rPr lang="en-US" sz="2800"/>
              <a:t>The machine weighed 5 tons, incorporated 500 miles of wire, was 8 feet tall and 51 feet long, and had a 50 ft rotating shaft running its length, turned by a 5 horsepower electric motor. </a:t>
            </a:r>
          </a:p>
          <a:p>
            <a:pPr>
              <a:lnSpc>
                <a:spcPct val="80000"/>
              </a:lnSpc>
            </a:pPr>
            <a:r>
              <a:rPr lang="en-US" sz="2800"/>
              <a:t>The Mark I ran non-stop for 15 years, sounding like a roomful of ladies knitting. </a:t>
            </a:r>
          </a:p>
        </p:txBody>
      </p:sp>
    </p:spTree>
    <p:extLst>
      <p:ext uri="{BB962C8B-B14F-4D97-AF65-F5344CB8AC3E}">
        <p14:creationId xmlns:p14="http://schemas.microsoft.com/office/powerpoint/2010/main" val="207606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History of ‘Bug’</a:t>
            </a:r>
          </a:p>
        </p:txBody>
      </p:sp>
      <p:sp>
        <p:nvSpPr>
          <p:cNvPr id="72707" name="Rectangle 3"/>
          <p:cNvSpPr>
            <a:spLocks noGrp="1" noChangeArrowheads="1"/>
          </p:cNvSpPr>
          <p:nvPr>
            <p:ph type="body" idx="1"/>
          </p:nvPr>
        </p:nvSpPr>
        <p:spPr>
          <a:xfrm>
            <a:off x="2057400" y="2286000"/>
            <a:ext cx="8153400" cy="4267200"/>
          </a:xfrm>
        </p:spPr>
        <p:txBody>
          <a:bodyPr>
            <a:normAutofit/>
          </a:bodyPr>
          <a:lstStyle/>
          <a:p>
            <a:pPr>
              <a:lnSpc>
                <a:spcPct val="90000"/>
              </a:lnSpc>
            </a:pPr>
            <a:r>
              <a:rPr lang="en-US" sz="2800"/>
              <a:t>One of the primary programmers for the Mark I was a woman, Grace Hopper.</a:t>
            </a:r>
          </a:p>
          <a:p>
            <a:pPr>
              <a:lnSpc>
                <a:spcPct val="90000"/>
              </a:lnSpc>
            </a:pPr>
            <a:r>
              <a:rPr lang="en-US" sz="2800"/>
              <a:t> Hopper found the first computer "bug": a dead moth that had gotten into the Mark I and whose wings were blocking the reading of the holes in the paper tape. </a:t>
            </a:r>
          </a:p>
          <a:p>
            <a:pPr>
              <a:lnSpc>
                <a:spcPct val="90000"/>
              </a:lnSpc>
            </a:pPr>
            <a:r>
              <a:rPr lang="en-US" sz="2800"/>
              <a:t>The word "bug" had been used to describe a defect since at least 1889 but Hopper is credited with coining the word "debugging" to describe the work to eliminate program faults. </a:t>
            </a:r>
          </a:p>
          <a:p>
            <a:pPr>
              <a:lnSpc>
                <a:spcPct val="90000"/>
              </a:lnSpc>
            </a:pPr>
            <a:endParaRPr lang="en-US" sz="2800"/>
          </a:p>
        </p:txBody>
      </p:sp>
    </p:spTree>
    <p:extLst>
      <p:ext uri="{BB962C8B-B14F-4D97-AF65-F5344CB8AC3E}">
        <p14:creationId xmlns:p14="http://schemas.microsoft.com/office/powerpoint/2010/main" val="4084770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Year : 1943 – 1945</a:t>
            </a:r>
          </a:p>
        </p:txBody>
      </p:sp>
      <p:sp>
        <p:nvSpPr>
          <p:cNvPr id="77827" name="Rectangle 3"/>
          <p:cNvSpPr>
            <a:spLocks noGrp="1" noChangeArrowheads="1"/>
          </p:cNvSpPr>
          <p:nvPr>
            <p:ph type="body" idx="1"/>
          </p:nvPr>
        </p:nvSpPr>
        <p:spPr>
          <a:xfrm>
            <a:off x="1752600" y="2133600"/>
            <a:ext cx="4267200" cy="4267200"/>
          </a:xfrm>
        </p:spPr>
        <p:txBody>
          <a:bodyPr/>
          <a:lstStyle/>
          <a:p>
            <a:r>
              <a:rPr lang="en-US" sz="2800"/>
              <a:t>The first electronic digital computer ENIAC </a:t>
            </a:r>
            <a:r>
              <a:rPr lang="en-US" sz="2400"/>
              <a:t>(Electronic Numerical Integrator and Calculator)</a:t>
            </a:r>
          </a:p>
          <a:p>
            <a:pPr>
              <a:buFont typeface="Wingdings" panose="05000000000000000000" pitchFamily="2" charset="2"/>
              <a:buNone/>
            </a:pPr>
            <a:endParaRPr lang="en-US" sz="2400"/>
          </a:p>
          <a:p>
            <a:r>
              <a:rPr lang="en-US" sz="2400"/>
              <a:t>ENIAC was built by two professors, John Mauchly and J. Presper Eckert at the University of Pennsylvania </a:t>
            </a:r>
          </a:p>
        </p:txBody>
      </p:sp>
      <p:pic>
        <p:nvPicPr>
          <p:cNvPr id="77828" name="Picture 4" descr="enia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500313"/>
            <a:ext cx="4343400" cy="3314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929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Major Innovation – Transistor</a:t>
            </a:r>
          </a:p>
          <a:p>
            <a:r>
              <a:rPr lang="en-US" dirty="0" smtClean="0"/>
              <a:t>The </a:t>
            </a:r>
            <a:r>
              <a:rPr lang="en-US" dirty="0"/>
              <a:t>transistor was far superior to the vacuum tube, allowing computers to become smaller, faster, cheaper, more energy-efficient and more reliable than their first-generation predecessors. </a:t>
            </a:r>
            <a:endParaRPr lang="en-US" dirty="0" smtClean="0"/>
          </a:p>
          <a:p>
            <a:r>
              <a:rPr lang="en-US" dirty="0" smtClean="0"/>
              <a:t>Though </a:t>
            </a:r>
            <a:r>
              <a:rPr lang="en-US" dirty="0"/>
              <a:t>the transistor still generated a great deal of heat that subjected the computer to damage, it was a vast improvement over the vacuum tube. Second-generation computers still relied on punched cards for input and printouts for output. </a:t>
            </a:r>
          </a:p>
          <a:p>
            <a:r>
              <a:rPr lang="en-US" dirty="0" smtClean="0"/>
              <a:t>The </a:t>
            </a:r>
            <a:r>
              <a:rPr lang="en-US" dirty="0"/>
              <a:t>first computers of this generation were developed for the atomic energy industry. </a:t>
            </a:r>
          </a:p>
          <a:p>
            <a:endParaRPr lang="en-US" dirty="0"/>
          </a:p>
        </p:txBody>
      </p:sp>
      <p:sp>
        <p:nvSpPr>
          <p:cNvPr id="3" name="Title 2"/>
          <p:cNvSpPr>
            <a:spLocks noGrp="1"/>
          </p:cNvSpPr>
          <p:nvPr>
            <p:ph type="title"/>
          </p:nvPr>
        </p:nvSpPr>
        <p:spPr/>
        <p:txBody>
          <a:bodyPr/>
          <a:lstStyle/>
          <a:p>
            <a:r>
              <a:rPr lang="en-US" dirty="0">
                <a:effectLst>
                  <a:outerShdw blurRad="38100" dist="38100" dir="2700000" algn="tl">
                    <a:srgbClr val="000000">
                      <a:alpha val="43137"/>
                    </a:srgbClr>
                  </a:outerShdw>
                </a:effectLst>
              </a:rPr>
              <a:t>Second Generation - 1956-1963:</a:t>
            </a:r>
          </a:p>
        </p:txBody>
      </p:sp>
    </p:spTree>
    <p:extLst>
      <p:ext uri="{BB962C8B-B14F-4D97-AF65-F5344CB8AC3E}">
        <p14:creationId xmlns:p14="http://schemas.microsoft.com/office/powerpoint/2010/main" val="1532023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smtClean="0"/>
              <a:t>Major Innovation – Integrated Circuits / IC</a:t>
            </a:r>
          </a:p>
          <a:p>
            <a:r>
              <a:rPr lang="en-US" dirty="0"/>
              <a:t>The development of the </a:t>
            </a:r>
            <a:r>
              <a:rPr lang="en-US" u="sng" dirty="0" smtClean="0"/>
              <a:t>Integrated Circuits </a:t>
            </a:r>
            <a:r>
              <a:rPr lang="en-US" dirty="0" smtClean="0"/>
              <a:t>was </a:t>
            </a:r>
            <a:r>
              <a:rPr lang="en-US" dirty="0"/>
              <a:t>the hallmark of the third generation of computers. </a:t>
            </a:r>
            <a:endParaRPr lang="en-US" dirty="0" smtClean="0"/>
          </a:p>
          <a:p>
            <a:r>
              <a:rPr lang="en-US" dirty="0" smtClean="0"/>
              <a:t>Transistors </a:t>
            </a:r>
            <a:r>
              <a:rPr lang="en-US" dirty="0"/>
              <a:t>were miniaturized and placed on </a:t>
            </a:r>
            <a:r>
              <a:rPr lang="en-US" u="sng" dirty="0" smtClean="0"/>
              <a:t>semi conductor</a:t>
            </a:r>
            <a:r>
              <a:rPr lang="en-US" dirty="0" smtClean="0"/>
              <a:t> </a:t>
            </a:r>
            <a:r>
              <a:rPr lang="en-US" u="sng" dirty="0"/>
              <a:t>chips</a:t>
            </a:r>
            <a:r>
              <a:rPr lang="en-US" dirty="0"/>
              <a:t>, called </a:t>
            </a:r>
            <a:r>
              <a:rPr lang="en-US" u="sng" dirty="0" smtClean="0"/>
              <a:t>IC</a:t>
            </a:r>
            <a:r>
              <a:rPr lang="en-US" dirty="0" smtClean="0"/>
              <a:t>, </a:t>
            </a:r>
            <a:r>
              <a:rPr lang="en-US" dirty="0"/>
              <a:t>which drastically increased the speed and efficiency of computers. </a:t>
            </a:r>
          </a:p>
          <a:p>
            <a:r>
              <a:rPr lang="en-US" dirty="0"/>
              <a:t>Instead of punched cards and printouts, users interacted with third generation computers through </a:t>
            </a:r>
            <a:r>
              <a:rPr lang="en-US" u="sng" dirty="0"/>
              <a:t>keyboards</a:t>
            </a:r>
            <a:r>
              <a:rPr lang="en-US" dirty="0"/>
              <a:t> and </a:t>
            </a:r>
            <a:r>
              <a:rPr lang="en-US" u="sng" dirty="0"/>
              <a:t>monitors</a:t>
            </a:r>
            <a:r>
              <a:rPr lang="en-US" dirty="0"/>
              <a:t> and </a:t>
            </a:r>
            <a:r>
              <a:rPr lang="en-US" u="sng" dirty="0"/>
              <a:t>interfaced</a:t>
            </a:r>
            <a:r>
              <a:rPr lang="en-US" dirty="0"/>
              <a:t> with an </a:t>
            </a:r>
            <a:r>
              <a:rPr lang="en-US" u="sng" dirty="0"/>
              <a:t>operating </a:t>
            </a:r>
            <a:r>
              <a:rPr lang="en-US" u="sng" dirty="0" smtClean="0"/>
              <a:t>system</a:t>
            </a:r>
          </a:p>
          <a:p>
            <a:r>
              <a:rPr lang="en-US" dirty="0" smtClean="0"/>
              <a:t> </a:t>
            </a:r>
            <a:r>
              <a:rPr lang="en-US" dirty="0"/>
              <a:t>Computers for the first time became accessible to a mass audience because they were smaller and cheaper than their predecessors</a:t>
            </a:r>
          </a:p>
        </p:txBody>
      </p:sp>
      <p:sp>
        <p:nvSpPr>
          <p:cNvPr id="3" name="Title 2"/>
          <p:cNvSpPr>
            <a:spLocks noGrp="1"/>
          </p:cNvSpPr>
          <p:nvPr>
            <p:ph type="title"/>
          </p:nvPr>
        </p:nvSpPr>
        <p:spPr/>
        <p:txBody>
          <a:bodyPr/>
          <a:lstStyle/>
          <a:p>
            <a:r>
              <a:rPr lang="en-US" dirty="0">
                <a:effectLst>
                  <a:outerShdw blurRad="38100" dist="38100" dir="2700000" algn="tl">
                    <a:srgbClr val="000000">
                      <a:alpha val="43137"/>
                    </a:srgbClr>
                  </a:outerShdw>
                </a:effectLst>
              </a:rPr>
              <a:t>Third Generation - </a:t>
            </a:r>
            <a:r>
              <a:rPr lang="en-US" dirty="0" smtClean="0">
                <a:effectLst>
                  <a:outerShdw blurRad="38100" dist="38100" dir="2700000" algn="tl">
                    <a:srgbClr val="000000">
                      <a:alpha val="43137"/>
                    </a:srgbClr>
                  </a:outerShdw>
                </a:effectLst>
              </a:rPr>
              <a:t>1964-1971</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5254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Revolution of IC</a:t>
            </a:r>
          </a:p>
        </p:txBody>
      </p:sp>
      <p:pic>
        <p:nvPicPr>
          <p:cNvPr id="81923" name="Picture 3" descr="CDC760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872803" y="1722549"/>
            <a:ext cx="2819400" cy="3886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3" descr="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197144" y="1735428"/>
            <a:ext cx="2413000" cy="3886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triped Right Arrow 1"/>
          <p:cNvSpPr/>
          <p:nvPr/>
        </p:nvSpPr>
        <p:spPr>
          <a:xfrm>
            <a:off x="4984124" y="2923504"/>
            <a:ext cx="1957589" cy="1700011"/>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8544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Major Innovation – Microprocessor</a:t>
            </a:r>
          </a:p>
          <a:p>
            <a:r>
              <a:rPr lang="en-US" dirty="0" smtClean="0"/>
              <a:t>Microprocessor is defined as thousands </a:t>
            </a:r>
            <a:r>
              <a:rPr lang="en-US" dirty="0"/>
              <a:t>of integrated circuits were built onto a single silicon chip. </a:t>
            </a:r>
            <a:endParaRPr lang="en-US" dirty="0" smtClean="0"/>
          </a:p>
          <a:p>
            <a:r>
              <a:rPr lang="en-US" dirty="0" smtClean="0"/>
              <a:t>In </a:t>
            </a:r>
            <a:r>
              <a:rPr lang="en-US" dirty="0"/>
              <a:t>1981 IBM introduced its first computer for the home </a:t>
            </a:r>
            <a:r>
              <a:rPr lang="en-US" dirty="0" smtClean="0"/>
              <a:t>user</a:t>
            </a:r>
          </a:p>
          <a:p>
            <a:r>
              <a:rPr lang="en-US" dirty="0" smtClean="0"/>
              <a:t>In </a:t>
            </a:r>
            <a:r>
              <a:rPr lang="en-US" dirty="0"/>
              <a:t>1984 Apple introduced the Macintosh. </a:t>
            </a:r>
            <a:endParaRPr lang="en-US" dirty="0" smtClean="0"/>
          </a:p>
          <a:p>
            <a:r>
              <a:rPr lang="en-US" dirty="0" smtClean="0"/>
              <a:t>As </a:t>
            </a:r>
            <a:r>
              <a:rPr lang="en-US" dirty="0"/>
              <a:t>these small computers became more powerful, they could be linked together to form networks, which eventually led to the development of the Internet. </a:t>
            </a:r>
          </a:p>
        </p:txBody>
      </p:sp>
      <p:sp>
        <p:nvSpPr>
          <p:cNvPr id="3" name="Title 2"/>
          <p:cNvSpPr>
            <a:spLocks noGrp="1"/>
          </p:cNvSpPr>
          <p:nvPr>
            <p:ph type="title"/>
          </p:nvPr>
        </p:nvSpPr>
        <p:spPr/>
        <p:txBody>
          <a:bodyPr>
            <a:normAutofit/>
          </a:bodyPr>
          <a:lstStyle/>
          <a:p>
            <a:r>
              <a:rPr lang="en-US" dirty="0">
                <a:effectLst>
                  <a:outerShdw blurRad="38100" dist="38100" dir="2700000" algn="tl">
                    <a:srgbClr val="000000">
                      <a:alpha val="43137"/>
                    </a:srgbClr>
                  </a:outerShdw>
                </a:effectLst>
              </a:rPr>
              <a:t>Fourth Generation - </a:t>
            </a:r>
            <a:r>
              <a:rPr lang="en-US" dirty="0" smtClean="0">
                <a:effectLst>
                  <a:outerShdw blurRad="38100" dist="38100" dir="2700000" algn="tl">
                    <a:srgbClr val="000000">
                      <a:alpha val="43137"/>
                    </a:srgbClr>
                  </a:outerShdw>
                </a:effectLst>
              </a:rPr>
              <a:t>1971-Present</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23176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Major Innovation – Artificial Intelligence</a:t>
            </a:r>
          </a:p>
          <a:p>
            <a:r>
              <a:rPr lang="en-US" dirty="0" smtClean="0"/>
              <a:t>Computers with intelligence like a human being</a:t>
            </a:r>
          </a:p>
          <a:p>
            <a:pPr lvl="1"/>
            <a:r>
              <a:rPr lang="en-US" dirty="0" smtClean="0"/>
              <a:t>Robotics</a:t>
            </a:r>
          </a:p>
          <a:p>
            <a:pPr lvl="1"/>
            <a:r>
              <a:rPr lang="en-US" dirty="0" smtClean="0"/>
              <a:t>Pattern Recognition</a:t>
            </a:r>
          </a:p>
          <a:p>
            <a:pPr lvl="1"/>
            <a:r>
              <a:rPr lang="en-US" dirty="0" smtClean="0"/>
              <a:t>Simulation</a:t>
            </a:r>
          </a:p>
          <a:p>
            <a:pPr lvl="1"/>
            <a:r>
              <a:rPr lang="en-US" dirty="0" smtClean="0"/>
              <a:t>Virtual Reality</a:t>
            </a:r>
          </a:p>
          <a:p>
            <a:pPr lvl="1"/>
            <a:r>
              <a:rPr lang="en-US" dirty="0" smtClean="0"/>
              <a:t>Augmented Reality</a:t>
            </a:r>
          </a:p>
          <a:p>
            <a:pPr lvl="1"/>
            <a:r>
              <a:rPr lang="en-US" dirty="0" smtClean="0"/>
              <a:t>Expert Systems</a:t>
            </a:r>
          </a:p>
          <a:p>
            <a:pPr lvl="1"/>
            <a:r>
              <a:rPr lang="en-US" dirty="0" smtClean="0"/>
              <a:t>Machine Learning and Deep Learning</a:t>
            </a:r>
          </a:p>
          <a:p>
            <a:pPr lvl="1"/>
            <a:r>
              <a:rPr lang="en-US" smtClean="0"/>
              <a:t>Generative AI Etc</a:t>
            </a:r>
            <a:r>
              <a:rPr lang="en-US" dirty="0" smtClean="0"/>
              <a:t>.</a:t>
            </a:r>
            <a:endParaRPr lang="en-US" dirty="0"/>
          </a:p>
        </p:txBody>
      </p:sp>
      <p:sp>
        <p:nvSpPr>
          <p:cNvPr id="3" name="Title 2"/>
          <p:cNvSpPr>
            <a:spLocks noGrp="1"/>
          </p:cNvSpPr>
          <p:nvPr>
            <p:ph type="title"/>
          </p:nvPr>
        </p:nvSpPr>
        <p:spPr/>
        <p:txBody>
          <a:bodyPr/>
          <a:lstStyle/>
          <a:p>
            <a:r>
              <a:rPr lang="en-US" dirty="0">
                <a:effectLst>
                  <a:outerShdw blurRad="38100" dist="38100" dir="2700000" algn="tl">
                    <a:srgbClr val="000000">
                      <a:alpha val="43137"/>
                    </a:srgbClr>
                  </a:outerShdw>
                </a:effectLst>
              </a:rPr>
              <a:t>Fifth Generation - Present and Beyond</a:t>
            </a:r>
          </a:p>
        </p:txBody>
      </p:sp>
    </p:spTree>
    <p:extLst>
      <p:ext uri="{BB962C8B-B14F-4D97-AF65-F5344CB8AC3E}">
        <p14:creationId xmlns:p14="http://schemas.microsoft.com/office/powerpoint/2010/main" val="266854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Robotics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5"/>
            <a:ext cx="10697308" cy="4631446"/>
          </a:xfrm>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r>
              <a:rPr lang="en-US" dirty="0" smtClean="0"/>
              <a:t>Robotics </a:t>
            </a:r>
            <a:r>
              <a:rPr lang="en-US" dirty="0"/>
              <a:t>is a branch of engineering and computer science that involves the conception, design, manufacture and operation of robots. The objective of the robotics field is to create intelligent machines that can assist humans in a variety of ways.</a:t>
            </a:r>
          </a:p>
        </p:txBody>
      </p:sp>
      <p:pic>
        <p:nvPicPr>
          <p:cNvPr id="6" name="Picture 5"/>
          <p:cNvPicPr>
            <a:picLocks noChangeAspect="1"/>
          </p:cNvPicPr>
          <p:nvPr/>
        </p:nvPicPr>
        <p:blipFill>
          <a:blip r:embed="rId2"/>
          <a:stretch>
            <a:fillRect/>
          </a:stretch>
        </p:blipFill>
        <p:spPr>
          <a:xfrm>
            <a:off x="3692352" y="819308"/>
            <a:ext cx="7224030" cy="3612015"/>
          </a:xfrm>
          <a:prstGeom prst="rect">
            <a:avLst/>
          </a:prstGeom>
        </p:spPr>
      </p:pic>
    </p:spTree>
    <p:extLst>
      <p:ext uri="{BB962C8B-B14F-4D97-AF65-F5344CB8AC3E}">
        <p14:creationId xmlns:p14="http://schemas.microsoft.com/office/powerpoint/2010/main" val="1819977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a:spLocks noGrp="1"/>
          </p:cNvSpPr>
          <p:nvPr>
            <p:ph type="title"/>
          </p:nvPr>
        </p:nvSpPr>
        <p:spPr>
          <a:xfrm>
            <a:off x="609600" y="617537"/>
            <a:ext cx="11480800" cy="1066800"/>
          </a:xfrm>
          <a:prstGeom prst="rect">
            <a:avLst/>
          </a:prstGeom>
          <a:noFill/>
          <a:ln>
            <a:noFill/>
          </a:ln>
        </p:spPr>
        <p:txBody>
          <a:bodyPr spcFirstLastPara="1" vert="horz" wrap="square" lIns="91425" tIns="45700" rIns="91425" bIns="45700" rtlCol="0" anchor="t" anchorCtr="0">
            <a:noAutofit/>
          </a:bodyPr>
          <a:lstStyle/>
          <a:p>
            <a:r>
              <a:rPr lang="en-US" dirty="0">
                <a:effectLst>
                  <a:outerShdw blurRad="38100" dist="38100" dir="2700000" algn="tl">
                    <a:srgbClr val="000000">
                      <a:alpha val="43137"/>
                    </a:srgbClr>
                  </a:outerShdw>
                </a:effectLst>
              </a:rPr>
              <a:t>Computers in the Home</a:t>
            </a:r>
            <a:endParaRPr dirty="0">
              <a:effectLst>
                <a:outerShdw blurRad="38100" dist="38100" dir="2700000" algn="tl">
                  <a:srgbClr val="000000">
                    <a:alpha val="43137"/>
                  </a:srgbClr>
                </a:outerShdw>
              </a:effectLst>
            </a:endParaRPr>
          </a:p>
        </p:txBody>
      </p:sp>
      <p:sp>
        <p:nvSpPr>
          <p:cNvPr id="191" name="Google Shape;191;p28"/>
          <p:cNvSpPr txBox="1">
            <a:spLocks noGrp="1"/>
          </p:cNvSpPr>
          <p:nvPr>
            <p:ph type="sldNum" idx="12"/>
          </p:nvPr>
        </p:nvSpPr>
        <p:spPr>
          <a:xfrm>
            <a:off x="9036051" y="6318251"/>
            <a:ext cx="2844800" cy="457200"/>
          </a:xfrm>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pPr/>
              <a:t>4</a:t>
            </a:fld>
            <a:endParaRPr/>
          </a:p>
        </p:txBody>
      </p:sp>
      <p:pic>
        <p:nvPicPr>
          <p:cNvPr id="8" name="Google Shape;206;p30"/>
          <p:cNvPicPr preferRelativeResize="0"/>
          <p:nvPr/>
        </p:nvPicPr>
        <p:blipFill rotWithShape="1">
          <a:blip r:embed="rId3">
            <a:alphaModFix/>
          </a:blip>
          <a:srcRect/>
          <a:stretch/>
        </p:blipFill>
        <p:spPr>
          <a:xfrm>
            <a:off x="1099661" y="2336914"/>
            <a:ext cx="2562225" cy="2247900"/>
          </a:xfrm>
          <a:prstGeom prst="rect">
            <a:avLst/>
          </a:prstGeom>
          <a:noFill/>
          <a:ln>
            <a:noFill/>
          </a:ln>
        </p:spPr>
      </p:pic>
      <p:pic>
        <p:nvPicPr>
          <p:cNvPr id="9" name="Google Shape;207;p30"/>
          <p:cNvPicPr preferRelativeResize="0"/>
          <p:nvPr/>
        </p:nvPicPr>
        <p:blipFill rotWithShape="1">
          <a:blip r:embed="rId4">
            <a:alphaModFix/>
          </a:blip>
          <a:srcRect/>
          <a:stretch/>
        </p:blipFill>
        <p:spPr>
          <a:xfrm>
            <a:off x="4604590" y="2275001"/>
            <a:ext cx="2590800" cy="2371725"/>
          </a:xfrm>
          <a:prstGeom prst="rect">
            <a:avLst/>
          </a:prstGeom>
          <a:noFill/>
          <a:ln>
            <a:noFill/>
          </a:ln>
        </p:spPr>
      </p:pic>
      <p:pic>
        <p:nvPicPr>
          <p:cNvPr id="10" name="Google Shape;208;p30"/>
          <p:cNvPicPr preferRelativeResize="0"/>
          <p:nvPr/>
        </p:nvPicPr>
        <p:blipFill rotWithShape="1">
          <a:blip r:embed="rId5">
            <a:alphaModFix/>
          </a:blip>
          <a:srcRect/>
          <a:stretch/>
        </p:blipFill>
        <p:spPr>
          <a:xfrm>
            <a:off x="8776118" y="2275001"/>
            <a:ext cx="2533651" cy="2314575"/>
          </a:xfrm>
          <a:prstGeom prst="rect">
            <a:avLst/>
          </a:prstGeom>
          <a:noFill/>
          <a:ln>
            <a:noFill/>
          </a:ln>
        </p:spPr>
      </p:pic>
    </p:spTree>
    <p:extLst>
      <p:ext uri="{BB962C8B-B14F-4D97-AF65-F5344CB8AC3E}">
        <p14:creationId xmlns:p14="http://schemas.microsoft.com/office/powerpoint/2010/main" val="285783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Pattern Recognition</a:t>
            </a:r>
            <a:endParaRPr lang="en-US"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stretch>
            <a:fillRect/>
          </a:stretch>
        </p:blipFill>
        <p:spPr>
          <a:xfrm>
            <a:off x="967447" y="1690688"/>
            <a:ext cx="2857500" cy="1600200"/>
          </a:xfrm>
          <a:prstGeom prst="rect">
            <a:avLst/>
          </a:prstGeom>
        </p:spPr>
      </p:pic>
      <p:pic>
        <p:nvPicPr>
          <p:cNvPr id="2050" name="Picture 2" descr="Biometric Voice Recognition - Everything You Should Kn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194" y="1690688"/>
            <a:ext cx="7962685" cy="44990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967447" y="3432347"/>
            <a:ext cx="2746424" cy="2746424"/>
          </a:xfrm>
          <a:prstGeom prst="rect">
            <a:avLst/>
          </a:prstGeom>
        </p:spPr>
      </p:pic>
    </p:spTree>
    <p:extLst>
      <p:ext uri="{BB962C8B-B14F-4D97-AF65-F5344CB8AC3E}">
        <p14:creationId xmlns:p14="http://schemas.microsoft.com/office/powerpoint/2010/main" val="24211098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Simulation 	</a:t>
            </a:r>
            <a:r>
              <a:rPr lang="en-US" dirty="0" smtClean="0">
                <a:effectLst>
                  <a:outerShdw blurRad="38100" dist="38100" dir="2700000" algn="tl">
                    <a:srgbClr val="000000">
                      <a:alpha val="43137"/>
                    </a:srgbClr>
                  </a:outerShdw>
                </a:effectLst>
                <a:sym typeface="Wingdings" panose="05000000000000000000" pitchFamily="2" charset="2"/>
              </a:rPr>
              <a:t>  Virtual  	Augmented 					</a:t>
            </a:r>
            <a:r>
              <a:rPr lang="en-US" dirty="0">
                <a:effectLst>
                  <a:outerShdw blurRad="38100" dist="38100" dir="2700000" algn="tl">
                    <a:srgbClr val="000000">
                      <a:alpha val="43137"/>
                    </a:srgbClr>
                  </a:outerShdw>
                </a:effectLst>
                <a:sym typeface="Wingdings" panose="05000000000000000000" pitchFamily="2" charset="2"/>
              </a:rPr>
              <a:t> </a:t>
            </a:r>
            <a:r>
              <a:rPr lang="en-US" dirty="0" smtClean="0">
                <a:effectLst>
                  <a:outerShdw blurRad="38100" dist="38100" dir="2700000" algn="tl">
                    <a:srgbClr val="000000">
                      <a:alpha val="43137"/>
                    </a:srgbClr>
                  </a:outerShdw>
                </a:effectLst>
                <a:sym typeface="Wingdings" panose="05000000000000000000" pitchFamily="2" charset="2"/>
              </a:rPr>
              <a:t>      Reality 	</a:t>
            </a:r>
            <a:r>
              <a:rPr lang="en-US" dirty="0">
                <a:effectLst>
                  <a:outerShdw blurRad="38100" dist="38100" dir="2700000" algn="tl">
                    <a:srgbClr val="000000">
                      <a:alpha val="43137"/>
                    </a:srgbClr>
                  </a:outerShdw>
                </a:effectLst>
                <a:sym typeface="Wingdings" panose="05000000000000000000" pitchFamily="2" charset="2"/>
              </a:rPr>
              <a:t> </a:t>
            </a:r>
            <a:r>
              <a:rPr lang="en-US" dirty="0" smtClean="0">
                <a:effectLst>
                  <a:outerShdw blurRad="38100" dist="38100" dir="2700000" algn="tl">
                    <a:srgbClr val="000000">
                      <a:alpha val="43137"/>
                    </a:srgbClr>
                  </a:outerShdw>
                </a:effectLst>
                <a:sym typeface="Wingdings" panose="05000000000000000000" pitchFamily="2" charset="2"/>
              </a:rPr>
              <a:t>	Reality</a:t>
            </a:r>
            <a:endParaRPr lang="en-US"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stretch>
            <a:fillRect/>
          </a:stretch>
        </p:blipFill>
        <p:spPr>
          <a:xfrm>
            <a:off x="1333500" y="2096294"/>
            <a:ext cx="9525000" cy="3810000"/>
          </a:xfrm>
          <a:prstGeom prst="rect">
            <a:avLst/>
          </a:prstGeom>
        </p:spPr>
      </p:pic>
    </p:spTree>
    <p:extLst>
      <p:ext uri="{BB962C8B-B14F-4D97-AF65-F5344CB8AC3E}">
        <p14:creationId xmlns:p14="http://schemas.microsoft.com/office/powerpoint/2010/main" val="18442131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Expert System</a:t>
            </a:r>
            <a:endParaRPr lang="en-US"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8195" y="1690688"/>
            <a:ext cx="8506278" cy="5113744"/>
          </a:xfrm>
        </p:spPr>
      </p:pic>
    </p:spTree>
    <p:extLst>
      <p:ext uri="{BB962C8B-B14F-4D97-AF65-F5344CB8AC3E}">
        <p14:creationId xmlns:p14="http://schemas.microsoft.com/office/powerpoint/2010/main" val="4192260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Machine Learning</a:t>
            </a:r>
            <a:endParaRPr lang="en-US"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stretch>
            <a:fillRect/>
          </a:stretch>
        </p:blipFill>
        <p:spPr>
          <a:xfrm>
            <a:off x="1786596" y="1493183"/>
            <a:ext cx="7863841" cy="5055327"/>
          </a:xfrm>
          <a:prstGeom prst="rect">
            <a:avLst/>
          </a:prstGeom>
        </p:spPr>
      </p:pic>
    </p:spTree>
    <p:extLst>
      <p:ext uri="{BB962C8B-B14F-4D97-AF65-F5344CB8AC3E}">
        <p14:creationId xmlns:p14="http://schemas.microsoft.com/office/powerpoint/2010/main" val="25675066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175" y="1352239"/>
            <a:ext cx="10279662" cy="4279935"/>
          </a:xfrm>
          <a:prstGeom prst="rect">
            <a:avLst/>
          </a:prstGeom>
        </p:spPr>
      </p:pic>
    </p:spTree>
    <p:extLst>
      <p:ext uri="{BB962C8B-B14F-4D97-AF65-F5344CB8AC3E}">
        <p14:creationId xmlns:p14="http://schemas.microsoft.com/office/powerpoint/2010/main" val="23068055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8"/>
          <p:cNvSpPr txBox="1">
            <a:spLocks noGrp="1"/>
          </p:cNvSpPr>
          <p:nvPr>
            <p:ph type="title"/>
          </p:nvPr>
        </p:nvSpPr>
        <p:spPr>
          <a:xfrm>
            <a:off x="1752600" y="536014"/>
            <a:ext cx="9797774" cy="1066800"/>
          </a:xfrm>
          <a:prstGeom prst="rect">
            <a:avLst/>
          </a:prstGeom>
          <a:noFill/>
          <a:ln>
            <a:noFill/>
          </a:ln>
        </p:spPr>
        <p:txBody>
          <a:bodyPr spcFirstLastPara="1" vert="horz" wrap="square" lIns="91425" tIns="45700" rIns="91425" bIns="45700" rtlCol="0" anchor="t" anchorCtr="0">
            <a:noAutofit/>
          </a:bodyPr>
          <a:lstStyle/>
          <a:p>
            <a:r>
              <a:rPr lang="en-US" sz="3600" dirty="0">
                <a:effectLst>
                  <a:outerShdw blurRad="38100" dist="38100" dir="2700000" algn="tl">
                    <a:srgbClr val="000000">
                      <a:alpha val="43137"/>
                    </a:srgbClr>
                  </a:outerShdw>
                </a:effectLst>
              </a:rPr>
              <a:t>What Is a Computer and What Does It Do?</a:t>
            </a:r>
            <a:endParaRPr sz="3600" dirty="0">
              <a:effectLst>
                <a:outerShdw blurRad="38100" dist="38100" dir="2700000" algn="tl">
                  <a:srgbClr val="000000">
                    <a:alpha val="43137"/>
                  </a:srgbClr>
                </a:outerShdw>
              </a:effectLst>
            </a:endParaRPr>
          </a:p>
        </p:txBody>
      </p:sp>
      <p:sp>
        <p:nvSpPr>
          <p:cNvPr id="270" name="Google Shape;270;p38"/>
          <p:cNvSpPr txBox="1">
            <a:spLocks noGrp="1"/>
          </p:cNvSpPr>
          <p:nvPr>
            <p:ph type="sldNum" idx="12"/>
          </p:nvPr>
        </p:nvSpPr>
        <p:spPr>
          <a:xfrm>
            <a:off x="9036051" y="6318251"/>
            <a:ext cx="2844800" cy="457200"/>
          </a:xfrm>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pPr/>
              <a:t>45</a:t>
            </a:fld>
            <a:endParaRPr/>
          </a:p>
        </p:txBody>
      </p:sp>
      <p:pic>
        <p:nvPicPr>
          <p:cNvPr id="271" name="Google Shape;271;p38"/>
          <p:cNvPicPr preferRelativeResize="0">
            <a:picLocks noGrp="1"/>
          </p:cNvPicPr>
          <p:nvPr>
            <p:ph type="body" idx="1"/>
          </p:nvPr>
        </p:nvPicPr>
        <p:blipFill rotWithShape="1">
          <a:blip r:embed="rId3">
            <a:alphaModFix/>
          </a:blip>
          <a:srcRect/>
          <a:stretch/>
        </p:blipFill>
        <p:spPr>
          <a:xfrm>
            <a:off x="1752600" y="1600201"/>
            <a:ext cx="8610600" cy="4187263"/>
          </a:xfrm>
          <a:prstGeom prst="rect">
            <a:avLst/>
          </a:prstGeom>
          <a:noFill/>
          <a:ln w="9525" cap="flat" cmpd="sng">
            <a:solidFill>
              <a:schemeClr val="dk1"/>
            </a:solidFill>
            <a:prstDash val="solid"/>
            <a:miter lim="800000"/>
            <a:headEnd type="none" w="sm" len="sm"/>
            <a:tailEnd type="none" w="sm" len="sm"/>
          </a:ln>
        </p:spPr>
      </p:pic>
    </p:spTree>
    <p:extLst>
      <p:ext uri="{BB962C8B-B14F-4D97-AF65-F5344CB8AC3E}">
        <p14:creationId xmlns:p14="http://schemas.microsoft.com/office/powerpoint/2010/main" val="2546033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5" y="1566789"/>
            <a:ext cx="3932237" cy="1600200"/>
          </a:xfrm>
        </p:spPr>
        <p:txBody>
          <a:bodyPr>
            <a:normAutofit fontScale="90000"/>
          </a:bodyPr>
          <a:lstStyle/>
          <a:p>
            <a:pPr algn="ctr"/>
            <a:r>
              <a:rPr lang="en-US" sz="4900" dirty="0" smtClean="0">
                <a:effectLst>
                  <a:outerShdw blurRad="38100" dist="38100" dir="2700000" algn="tl">
                    <a:srgbClr val="000000">
                      <a:alpha val="43137"/>
                    </a:srgbClr>
                  </a:outerShdw>
                </a:effectLst>
              </a:rPr>
              <a:t>Processing </a:t>
            </a:r>
            <a:br>
              <a:rPr lang="en-US" sz="4900" dirty="0" smtClean="0">
                <a:effectLst>
                  <a:outerShdw blurRad="38100" dist="38100" dir="2700000" algn="tl">
                    <a:srgbClr val="000000">
                      <a:alpha val="43137"/>
                    </a:srgbClr>
                  </a:outerShdw>
                </a:effectLst>
              </a:rPr>
            </a:br>
            <a:r>
              <a:rPr lang="en-US" sz="4900" dirty="0" smtClean="0">
                <a:solidFill>
                  <a:srgbClr val="FF0000"/>
                </a:solidFill>
                <a:effectLst>
                  <a:outerShdw blurRad="38100" dist="38100" dir="2700000" algn="tl">
                    <a:srgbClr val="000000">
                      <a:alpha val="43137"/>
                    </a:srgbClr>
                  </a:outerShdw>
                </a:effectLst>
              </a:rPr>
              <a:t>VS</a:t>
            </a:r>
            <a:r>
              <a:rPr lang="en-US" sz="4900" dirty="0" smtClean="0">
                <a:effectLst>
                  <a:outerShdw blurRad="38100" dist="38100" dir="2700000" algn="tl">
                    <a:srgbClr val="000000">
                      <a:alpha val="43137"/>
                    </a:srgbClr>
                  </a:outerShdw>
                </a:effectLst>
              </a:rPr>
              <a:t> </a:t>
            </a:r>
            <a:br>
              <a:rPr lang="en-US" sz="4900" dirty="0" smtClean="0">
                <a:effectLst>
                  <a:outerShdw blurRad="38100" dist="38100" dir="2700000" algn="tl">
                    <a:srgbClr val="000000">
                      <a:alpha val="43137"/>
                    </a:srgbClr>
                  </a:outerShdw>
                </a:effectLst>
              </a:rPr>
            </a:br>
            <a:r>
              <a:rPr lang="en-US" sz="4900" dirty="0" smtClean="0">
                <a:effectLst>
                  <a:outerShdw blurRad="38100" dist="38100" dir="2700000" algn="tl">
                    <a:srgbClr val="000000">
                      <a:alpha val="43137"/>
                    </a:srgbClr>
                  </a:outerShdw>
                </a:effectLst>
              </a:rPr>
              <a:t>Calculations</a:t>
            </a:r>
            <a:endParaRPr lang="en-US" sz="4900" dirty="0">
              <a:effectLst>
                <a:outerShdw blurRad="38100" dist="38100" dir="2700000" algn="tl">
                  <a:srgbClr val="000000">
                    <a:alpha val="43137"/>
                  </a:srgbClr>
                </a:outerShdw>
              </a:effectLst>
            </a:endParaRPr>
          </a:p>
        </p:txBody>
      </p:sp>
      <p:pic>
        <p:nvPicPr>
          <p:cNvPr id="1026" name="Picture 2" descr="word request - A term for this gesture (signs by hands) on the wall/screen  - English Language Learners Stack Exchange"/>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0520" b="1052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839786" y="2857500"/>
            <a:ext cx="3932237" cy="3811588"/>
          </a:xfrm>
        </p:spPr>
        <p:txBody>
          <a:bodyPr/>
          <a:lstStyle/>
          <a:p>
            <a:endParaRPr lang="en-US" dirty="0" smtClean="0"/>
          </a:p>
          <a:p>
            <a:pPr marL="285750" indent="-285750">
              <a:buFont typeface="Arial" panose="020B0604020202020204" pitchFamily="34" charset="0"/>
              <a:buChar char="•"/>
            </a:pPr>
            <a:endParaRPr lang="en-US" dirty="0" smtClean="0"/>
          </a:p>
          <a:p>
            <a:endParaRPr lang="en-US" dirty="0"/>
          </a:p>
          <a:p>
            <a:pPr marL="285750" indent="-285750">
              <a:buFont typeface="Arial" panose="020B0604020202020204" pitchFamily="34" charset="0"/>
              <a:buChar char="•"/>
            </a:pPr>
            <a:r>
              <a:rPr lang="en-US" dirty="0" smtClean="0"/>
              <a:t>Computer processing may seem to be like Internet surfing, multimedia, audio/video streaming, gaming.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Internally, its nothing both calculation </a:t>
            </a:r>
            <a:endParaRPr lang="en-US" dirty="0"/>
          </a:p>
        </p:txBody>
      </p:sp>
    </p:spTree>
    <p:extLst>
      <p:ext uri="{BB962C8B-B14F-4D97-AF65-F5344CB8AC3E}">
        <p14:creationId xmlns:p14="http://schemas.microsoft.com/office/powerpoint/2010/main" val="3664802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The Difference Between Data And Inform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7413" y="805207"/>
            <a:ext cx="9062535" cy="5335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769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599" y="1600201"/>
            <a:ext cx="10878355" cy="4839236"/>
          </a:xfrm>
        </p:spPr>
        <p:txBody>
          <a:bodyPr>
            <a:normAutofit/>
          </a:bodyPr>
          <a:lstStyle/>
          <a:p>
            <a:r>
              <a:rPr lang="en-US" dirty="0" smtClean="0"/>
              <a:t>Analog Computers</a:t>
            </a:r>
          </a:p>
          <a:p>
            <a:pPr lvl="1"/>
            <a:r>
              <a:rPr lang="en-US" dirty="0"/>
              <a:t>An </a:t>
            </a:r>
            <a:r>
              <a:rPr lang="en-US" b="1" dirty="0"/>
              <a:t>analog computer</a:t>
            </a:r>
            <a:r>
              <a:rPr lang="en-US" dirty="0"/>
              <a:t> is a form of </a:t>
            </a:r>
            <a:r>
              <a:rPr lang="en-US" b="1" dirty="0" smtClean="0"/>
              <a:t>computer</a:t>
            </a:r>
            <a:r>
              <a:rPr lang="en-US" dirty="0"/>
              <a:t> that uses the </a:t>
            </a:r>
            <a:r>
              <a:rPr lang="en-US" dirty="0" smtClean="0"/>
              <a:t>continuous signals</a:t>
            </a:r>
          </a:p>
          <a:p>
            <a:pPr lvl="1"/>
            <a:r>
              <a:rPr lang="en-US" dirty="0" smtClean="0"/>
              <a:t>physical quantities are used to measure data</a:t>
            </a:r>
            <a:endParaRPr lang="en-US" dirty="0"/>
          </a:p>
          <a:p>
            <a:r>
              <a:rPr lang="en-US" dirty="0" smtClean="0"/>
              <a:t>Digital Computers</a:t>
            </a:r>
          </a:p>
          <a:p>
            <a:pPr lvl="1"/>
            <a:r>
              <a:rPr lang="en-US" dirty="0" smtClean="0"/>
              <a:t>A</a:t>
            </a:r>
            <a:r>
              <a:rPr lang="en-US" dirty="0"/>
              <a:t> </a:t>
            </a:r>
            <a:r>
              <a:rPr lang="en-US" b="1" dirty="0" smtClean="0"/>
              <a:t>digital </a:t>
            </a:r>
            <a:r>
              <a:rPr lang="en-US" b="1" dirty="0"/>
              <a:t>computer</a:t>
            </a:r>
            <a:r>
              <a:rPr lang="en-US" dirty="0"/>
              <a:t> is a form of </a:t>
            </a:r>
            <a:r>
              <a:rPr lang="en-US" b="1" dirty="0"/>
              <a:t>computer</a:t>
            </a:r>
            <a:r>
              <a:rPr lang="en-US" dirty="0"/>
              <a:t> that uses </a:t>
            </a:r>
            <a:r>
              <a:rPr lang="en-US" dirty="0" smtClean="0"/>
              <a:t>discrete or discontinuous signals</a:t>
            </a:r>
            <a:endParaRPr lang="en-US" dirty="0"/>
          </a:p>
          <a:p>
            <a:pPr lvl="1"/>
            <a:r>
              <a:rPr lang="en-US" dirty="0" smtClean="0"/>
              <a:t>Current or Digits (0/1) are </a:t>
            </a:r>
            <a:r>
              <a:rPr lang="en-US" dirty="0"/>
              <a:t>used to </a:t>
            </a:r>
            <a:r>
              <a:rPr lang="en-US" dirty="0" smtClean="0"/>
              <a:t>count </a:t>
            </a:r>
            <a:r>
              <a:rPr lang="en-US" dirty="0"/>
              <a:t>data</a:t>
            </a:r>
          </a:p>
          <a:p>
            <a:r>
              <a:rPr lang="en-US" dirty="0" smtClean="0"/>
              <a:t>Hybrid Computers – </a:t>
            </a:r>
          </a:p>
          <a:p>
            <a:pPr lvl="1"/>
            <a:r>
              <a:rPr lang="en-US" dirty="0" smtClean="0"/>
              <a:t>Combination of Digital and Analog</a:t>
            </a:r>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Types of Computer</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04410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Multiuser / Used by Organizations</a:t>
            </a:r>
          </a:p>
          <a:p>
            <a:pPr marL="36576" indent="0">
              <a:buNone/>
            </a:pPr>
            <a:endParaRPr lang="en-US" dirty="0" smtClean="0"/>
          </a:p>
          <a:p>
            <a:pPr lvl="1"/>
            <a:r>
              <a:rPr lang="en-US" dirty="0" smtClean="0"/>
              <a:t>Super Computer</a:t>
            </a:r>
          </a:p>
          <a:p>
            <a:pPr lvl="1"/>
            <a:r>
              <a:rPr lang="en-US" dirty="0" smtClean="0"/>
              <a:t>Mainframe or Macro Computer</a:t>
            </a:r>
          </a:p>
          <a:p>
            <a:pPr lvl="1"/>
            <a:r>
              <a:rPr lang="en-US" dirty="0" smtClean="0"/>
              <a:t>Mini Computers / Servers</a:t>
            </a:r>
          </a:p>
          <a:p>
            <a:pPr lvl="1"/>
            <a:r>
              <a:rPr lang="en-US" dirty="0" smtClean="0"/>
              <a:t>Workstation</a:t>
            </a:r>
          </a:p>
          <a:p>
            <a:pPr lvl="1"/>
            <a:r>
              <a:rPr lang="en-US" dirty="0" smtClean="0"/>
              <a:t>Etc.</a:t>
            </a:r>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Types of Digital Computer </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730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prstGeom prst="rect">
            <a:avLst/>
          </a:prstGeom>
          <a:noFill/>
          <a:ln>
            <a:noFill/>
          </a:ln>
        </p:spPr>
        <p:txBody>
          <a:bodyPr spcFirstLastPara="1" vert="horz" wrap="square" lIns="91425" tIns="45700" rIns="91425" bIns="45700" rtlCol="0" anchor="t" anchorCtr="0">
            <a:noAutofit/>
          </a:bodyPr>
          <a:lstStyle/>
          <a:p>
            <a:r>
              <a:rPr lang="en-US" dirty="0">
                <a:effectLst>
                  <a:outerShdw blurRad="38100" dist="38100" dir="2700000" algn="tl">
                    <a:srgbClr val="000000">
                      <a:alpha val="43137"/>
                    </a:srgbClr>
                  </a:outerShdw>
                </a:effectLst>
              </a:rPr>
              <a:t>Computers in the Home</a:t>
            </a:r>
            <a:endParaRPr dirty="0">
              <a:effectLst>
                <a:outerShdw blurRad="38100" dist="38100" dir="2700000" algn="tl">
                  <a:srgbClr val="000000">
                    <a:alpha val="43137"/>
                  </a:srgbClr>
                </a:outerShdw>
              </a:effectLst>
            </a:endParaRPr>
          </a:p>
        </p:txBody>
      </p:sp>
      <p:sp>
        <p:nvSpPr>
          <p:cNvPr id="197" name="Google Shape;197;p29"/>
          <p:cNvSpPr txBox="1">
            <a:spLocks noGrp="1"/>
          </p:cNvSpPr>
          <p:nvPr>
            <p:ph idx="1"/>
          </p:nvPr>
        </p:nvSpPr>
        <p:spPr>
          <a:xfrm>
            <a:off x="838200" y="1467816"/>
            <a:ext cx="10515600" cy="4351338"/>
          </a:xfrm>
          <a:prstGeom prst="rect">
            <a:avLst/>
          </a:prstGeom>
          <a:noFill/>
          <a:ln>
            <a:noFill/>
          </a:ln>
        </p:spPr>
        <p:txBody>
          <a:bodyPr spcFirstLastPara="1" vert="horz" wrap="square" lIns="91425" tIns="45700" rIns="91425" bIns="45700" rtlCol="0" anchor="t" anchorCtr="0">
            <a:noAutofit/>
          </a:bodyPr>
          <a:lstStyle/>
          <a:p>
            <a:pPr>
              <a:buSzPts val="1560"/>
            </a:pPr>
            <a:r>
              <a:rPr lang="en-US" dirty="0"/>
              <a:t>Convergence</a:t>
            </a:r>
            <a:endParaRPr dirty="0"/>
          </a:p>
          <a:p>
            <a:pPr marL="687378" lvl="1" indent="-342900">
              <a:spcBef>
                <a:spcPts val="920"/>
              </a:spcBef>
              <a:buSzPts val="1320"/>
            </a:pPr>
            <a:r>
              <a:rPr lang="en-US" dirty="0"/>
              <a:t>The computer has become the central part of home entertainment</a:t>
            </a:r>
            <a:endParaRPr dirty="0"/>
          </a:p>
          <a:p>
            <a:pPr marL="687378" lvl="1" indent="-342900">
              <a:spcBef>
                <a:spcPts val="880"/>
              </a:spcBef>
              <a:buSzPts val="1320"/>
            </a:pPr>
            <a:r>
              <a:rPr lang="en-US" dirty="0"/>
              <a:t>Dual-mode mobile phones</a:t>
            </a:r>
            <a:endParaRPr dirty="0"/>
          </a:p>
          <a:p>
            <a:pPr>
              <a:spcBef>
                <a:spcPts val="920"/>
              </a:spcBef>
              <a:buSzPts val="1560"/>
            </a:pPr>
            <a:r>
              <a:rPr lang="en-US" dirty="0"/>
              <a:t>Wireless networking</a:t>
            </a:r>
            <a:endParaRPr dirty="0"/>
          </a:p>
          <a:p>
            <a:pPr marL="687378" lvl="1" indent="-342900">
              <a:spcBef>
                <a:spcPts val="440"/>
              </a:spcBef>
              <a:buSzPts val="1320"/>
            </a:pPr>
            <a:r>
              <a:rPr lang="en-US" dirty="0"/>
              <a:t>Computers can be used in nearly any location</a:t>
            </a:r>
            <a:endParaRPr dirty="0"/>
          </a:p>
          <a:p>
            <a:pPr>
              <a:spcBef>
                <a:spcPts val="480"/>
              </a:spcBef>
              <a:buSzPts val="1560"/>
            </a:pPr>
            <a:r>
              <a:rPr lang="en-US" dirty="0"/>
              <a:t>Smart appliances</a:t>
            </a:r>
            <a:endParaRPr dirty="0"/>
          </a:p>
          <a:p>
            <a:pPr marL="687378" lvl="1" indent="-342900">
              <a:spcBef>
                <a:spcPts val="440"/>
              </a:spcBef>
              <a:buSzPts val="1320"/>
            </a:pPr>
            <a:r>
              <a:rPr lang="en-US" dirty="0"/>
              <a:t>Traditional appliances with built-in computer or communication technology</a:t>
            </a:r>
            <a:endParaRPr dirty="0"/>
          </a:p>
          <a:p>
            <a:pPr>
              <a:spcBef>
                <a:spcPts val="480"/>
              </a:spcBef>
              <a:buSzPts val="1560"/>
            </a:pPr>
            <a:r>
              <a:rPr lang="en-US" dirty="0"/>
              <a:t>Smart homes</a:t>
            </a:r>
            <a:endParaRPr dirty="0"/>
          </a:p>
          <a:p>
            <a:pPr marL="687378" lvl="1" indent="-342900">
              <a:spcBef>
                <a:spcPts val="440"/>
              </a:spcBef>
              <a:buSzPts val="1320"/>
            </a:pPr>
            <a:r>
              <a:rPr lang="en-US" dirty="0"/>
              <a:t>Household tasks are monitored and controlled by a main computer in the house</a:t>
            </a:r>
            <a:endParaRPr dirty="0"/>
          </a:p>
          <a:p>
            <a:pPr marL="556257" indent="-457200">
              <a:spcBef>
                <a:spcPts val="920"/>
              </a:spcBef>
              <a:buSzPts val="1560"/>
            </a:pPr>
            <a:endParaRPr dirty="0"/>
          </a:p>
        </p:txBody>
      </p:sp>
      <p:sp>
        <p:nvSpPr>
          <p:cNvPr id="198" name="Google Shape;198;p29"/>
          <p:cNvSpPr txBox="1">
            <a:spLocks noGrp="1"/>
          </p:cNvSpPr>
          <p:nvPr>
            <p:ph type="sldNum" sz="quarter" idx="12"/>
          </p:nvPr>
        </p:nvSpPr>
        <p:spPr>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pPr/>
              <a:t>5</a:t>
            </a:fld>
            <a:endParaRPr/>
          </a:p>
        </p:txBody>
      </p:sp>
    </p:spTree>
    <p:extLst>
      <p:ext uri="{BB962C8B-B14F-4D97-AF65-F5344CB8AC3E}">
        <p14:creationId xmlns:p14="http://schemas.microsoft.com/office/powerpoint/2010/main" val="257856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7">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Micro Computers / Used by Individual users</a:t>
            </a:r>
            <a:endParaRPr lang="en-US" dirty="0"/>
          </a:p>
          <a:p>
            <a:pPr lvl="1"/>
            <a:r>
              <a:rPr lang="en-US" dirty="0" smtClean="0"/>
              <a:t>Personal Computer</a:t>
            </a:r>
          </a:p>
          <a:p>
            <a:pPr lvl="2"/>
            <a:r>
              <a:rPr lang="en-US" dirty="0" smtClean="0"/>
              <a:t>Desktop PC</a:t>
            </a:r>
          </a:p>
          <a:p>
            <a:pPr lvl="2"/>
            <a:r>
              <a:rPr lang="en-US" dirty="0" smtClean="0"/>
              <a:t>Tower PC</a:t>
            </a:r>
          </a:p>
          <a:p>
            <a:pPr lvl="1"/>
            <a:r>
              <a:rPr lang="en-US" dirty="0" smtClean="0"/>
              <a:t>Laptop Computer</a:t>
            </a:r>
          </a:p>
          <a:p>
            <a:pPr lvl="1"/>
            <a:r>
              <a:rPr lang="en-US" dirty="0" smtClean="0"/>
              <a:t>Notebook Computer</a:t>
            </a:r>
          </a:p>
          <a:p>
            <a:pPr lvl="1"/>
            <a:r>
              <a:rPr lang="en-US" dirty="0" smtClean="0"/>
              <a:t>Tablet PC</a:t>
            </a:r>
          </a:p>
          <a:p>
            <a:pPr lvl="1"/>
            <a:r>
              <a:rPr lang="en-US" dirty="0" smtClean="0"/>
              <a:t>Palmtop Computer</a:t>
            </a:r>
          </a:p>
          <a:p>
            <a:pPr lvl="1"/>
            <a:r>
              <a:rPr lang="en-US" dirty="0" smtClean="0"/>
              <a:t>PDAs – Personal Digital Assistant</a:t>
            </a:r>
          </a:p>
          <a:p>
            <a:pPr marL="448056" lvl="1" indent="0">
              <a:buNone/>
            </a:pPr>
            <a:endParaRPr lang="en-US" dirty="0" smtClean="0"/>
          </a:p>
          <a:p>
            <a:pPr lvl="1"/>
            <a:endParaRPr lang="en-US" dirty="0" smtClean="0"/>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Types of Personal Computer </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2245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Various types of Computer</a:t>
            </a:r>
            <a:endParaRPr lang="en-US" dirty="0">
              <a:effectLst>
                <a:outerShdw blurRad="38100" dist="38100" dir="2700000" algn="tl">
                  <a:srgbClr val="000000">
                    <a:alpha val="43137"/>
                  </a:srgbClr>
                </a:outerShdw>
              </a:effectLst>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957" y="2189638"/>
            <a:ext cx="8888402" cy="3879857"/>
          </a:xfrm>
        </p:spPr>
      </p:pic>
    </p:spTree>
    <p:extLst>
      <p:ext uri="{BB962C8B-B14F-4D97-AF65-F5344CB8AC3E}">
        <p14:creationId xmlns:p14="http://schemas.microsoft.com/office/powerpoint/2010/main" val="4208097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9770772" cy="4826357"/>
          </a:xfrm>
        </p:spPr>
        <p:txBody>
          <a:bodyPr/>
          <a:lstStyle/>
          <a:p>
            <a:r>
              <a:rPr lang="en-US" dirty="0"/>
              <a:t>A supercomputer is a computer that performs at or near the currently highest operational rate for computers.  Traditionally, supercomputers have been used for scientific and engineering applications that must handle very large databases or do a great amount of </a:t>
            </a:r>
            <a:r>
              <a:rPr lang="en-US" dirty="0" smtClean="0"/>
              <a:t>computation.</a:t>
            </a:r>
            <a:endParaRPr lang="en-US" dirty="0"/>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Super Computer</a:t>
            </a:r>
            <a:endParaRPr lang="en-US"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stretch>
            <a:fillRect/>
          </a:stretch>
        </p:blipFill>
        <p:spPr>
          <a:xfrm>
            <a:off x="3528811" y="4017148"/>
            <a:ext cx="6292201" cy="2409410"/>
          </a:xfrm>
          <a:prstGeom prst="rect">
            <a:avLst/>
          </a:prstGeom>
        </p:spPr>
      </p:pic>
    </p:spTree>
    <p:extLst>
      <p:ext uri="{BB962C8B-B14F-4D97-AF65-F5344CB8AC3E}">
        <p14:creationId xmlns:p14="http://schemas.microsoft.com/office/powerpoint/2010/main" val="177846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600201"/>
            <a:ext cx="8160913" cy="4568779"/>
          </a:xfrm>
        </p:spPr>
        <p:txBody>
          <a:bodyPr/>
          <a:lstStyle/>
          <a:p>
            <a:r>
              <a:rPr lang="en-US" b="1" dirty="0" smtClean="0"/>
              <a:t>Mainframe </a:t>
            </a:r>
            <a:r>
              <a:rPr lang="en-US" b="1" dirty="0"/>
              <a:t>computers</a:t>
            </a:r>
            <a:r>
              <a:rPr lang="en-US" dirty="0"/>
              <a:t> </a:t>
            </a:r>
            <a:r>
              <a:rPr lang="en-US" dirty="0" smtClean="0"/>
              <a:t> are </a:t>
            </a:r>
            <a:r>
              <a:rPr lang="en-US" b="1" dirty="0" smtClean="0"/>
              <a:t>computers</a:t>
            </a:r>
            <a:r>
              <a:rPr lang="en-US" dirty="0"/>
              <a:t> </a:t>
            </a:r>
            <a:r>
              <a:rPr lang="en-US" dirty="0" smtClean="0"/>
              <a:t>used </a:t>
            </a:r>
            <a:r>
              <a:rPr lang="en-US" dirty="0"/>
              <a:t>by large organizations </a:t>
            </a:r>
            <a:r>
              <a:rPr lang="en-US" dirty="0" smtClean="0"/>
              <a:t>for bulk data processing</a:t>
            </a:r>
            <a:r>
              <a:rPr lang="en-US" dirty="0"/>
              <a:t>, such as census, industry and consumer </a:t>
            </a:r>
            <a:r>
              <a:rPr lang="en-US" dirty="0" smtClean="0"/>
              <a:t>statistics.</a:t>
            </a:r>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Mainframe and Mini Computer</a:t>
            </a:r>
            <a:endParaRPr lang="en-US" dirty="0">
              <a:effectLst>
                <a:outerShdw blurRad="38100" dist="38100" dir="2700000" algn="tl">
                  <a:srgbClr val="000000">
                    <a:alpha val="43137"/>
                  </a:srgbClr>
                </a:outerShdw>
              </a:effectLst>
            </a:endParaRPr>
          </a:p>
        </p:txBody>
      </p:sp>
      <p:pic>
        <p:nvPicPr>
          <p:cNvPr id="5" name="Picture 4"/>
          <p:cNvPicPr>
            <a:picLocks noChangeAspect="1"/>
          </p:cNvPicPr>
          <p:nvPr/>
        </p:nvPicPr>
        <p:blipFill>
          <a:blip r:embed="rId2"/>
          <a:stretch>
            <a:fillRect/>
          </a:stretch>
        </p:blipFill>
        <p:spPr>
          <a:xfrm>
            <a:off x="8333773" y="4218346"/>
            <a:ext cx="3644767" cy="1951373"/>
          </a:xfrm>
          <a:prstGeom prst="rect">
            <a:avLst/>
          </a:prstGeom>
        </p:spPr>
      </p:pic>
      <p:pic>
        <p:nvPicPr>
          <p:cNvPr id="6" name="Picture 5"/>
          <p:cNvPicPr>
            <a:picLocks noChangeAspect="1"/>
          </p:cNvPicPr>
          <p:nvPr/>
        </p:nvPicPr>
        <p:blipFill>
          <a:blip r:embed="rId3"/>
          <a:stretch>
            <a:fillRect/>
          </a:stretch>
        </p:blipFill>
        <p:spPr>
          <a:xfrm>
            <a:off x="750421" y="3476225"/>
            <a:ext cx="7583352" cy="2426673"/>
          </a:xfrm>
          <a:prstGeom prst="rect">
            <a:avLst/>
          </a:prstGeom>
        </p:spPr>
      </p:pic>
      <p:pic>
        <p:nvPicPr>
          <p:cNvPr id="7" name="Picture 6"/>
          <p:cNvPicPr>
            <a:picLocks noChangeAspect="1"/>
          </p:cNvPicPr>
          <p:nvPr/>
        </p:nvPicPr>
        <p:blipFill>
          <a:blip r:embed="rId4"/>
          <a:stretch>
            <a:fillRect/>
          </a:stretch>
        </p:blipFill>
        <p:spPr>
          <a:xfrm>
            <a:off x="9198893" y="1473760"/>
            <a:ext cx="1914525" cy="2390775"/>
          </a:xfrm>
          <a:prstGeom prst="rect">
            <a:avLst/>
          </a:prstGeom>
        </p:spPr>
      </p:pic>
    </p:spTree>
    <p:extLst>
      <p:ext uri="{BB962C8B-B14F-4D97-AF65-F5344CB8AC3E}">
        <p14:creationId xmlns:p14="http://schemas.microsoft.com/office/powerpoint/2010/main" val="226129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Server / Mid-range / Mini Computer</a:t>
            </a:r>
            <a:endParaRPr lang="en-US" dirty="0">
              <a:effectLst>
                <a:outerShdw blurRad="38100" dist="38100" dir="2700000" algn="tl">
                  <a:srgbClr val="000000">
                    <a:alpha val="43137"/>
                  </a:srgbClr>
                </a:outerShdw>
              </a:effectLst>
            </a:endParaRPr>
          </a:p>
        </p:txBody>
      </p:sp>
      <p:sp>
        <p:nvSpPr>
          <p:cNvPr id="7" name="Content Placeholder 6"/>
          <p:cNvSpPr>
            <a:spLocks noGrp="1"/>
          </p:cNvSpPr>
          <p:nvPr>
            <p:ph idx="1"/>
          </p:nvPr>
        </p:nvSpPr>
        <p:spPr>
          <a:xfrm>
            <a:off x="444305" y="2022573"/>
            <a:ext cx="10515600" cy="4351338"/>
          </a:xfrm>
        </p:spPr>
        <p:txBody>
          <a:bodyPr/>
          <a:lstStyle/>
          <a:p>
            <a:r>
              <a:rPr lang="en-US" dirty="0"/>
              <a:t>Mini Computer is smaller and </a:t>
            </a:r>
            <a:r>
              <a:rPr lang="en-US" dirty="0" smtClean="0"/>
              <a:t>less expensive</a:t>
            </a:r>
          </a:p>
          <a:p>
            <a:pPr marL="0" indent="0">
              <a:buNone/>
            </a:pPr>
            <a:r>
              <a:rPr lang="en-US" dirty="0" smtClean="0"/>
              <a:t> </a:t>
            </a:r>
            <a:r>
              <a:rPr lang="en-US" dirty="0"/>
              <a:t>version of Mainframe Computer.</a:t>
            </a:r>
          </a:p>
          <a:p>
            <a:endParaRPr lang="en-US" dirty="0" smtClean="0"/>
          </a:p>
          <a:p>
            <a:endParaRPr lang="en-US" dirty="0"/>
          </a:p>
          <a:p>
            <a:r>
              <a:rPr lang="en-US" i="1" dirty="0" smtClean="0"/>
              <a:t>Thin Clients / Dumb Terminal</a:t>
            </a:r>
          </a:p>
          <a:p>
            <a:r>
              <a:rPr lang="en-US" i="1" dirty="0" smtClean="0"/>
              <a:t>Thick Clients / Fat Clients / Intelligent Terminal</a:t>
            </a:r>
            <a:endParaRPr lang="en-US" i="1"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2268" y="1353063"/>
            <a:ext cx="4601258" cy="4077353"/>
          </a:xfrm>
          <a:prstGeom prst="rect">
            <a:avLst/>
          </a:prstGeom>
        </p:spPr>
      </p:pic>
    </p:spTree>
    <p:extLst>
      <p:ext uri="{BB962C8B-B14F-4D97-AF65-F5344CB8AC3E}">
        <p14:creationId xmlns:p14="http://schemas.microsoft.com/office/powerpoint/2010/main" val="4220305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77159"/>
            <a:ext cx="10515600" cy="1325563"/>
          </a:xfrm>
        </p:spPr>
        <p:txBody>
          <a:bodyPr/>
          <a:lstStyle/>
          <a:p>
            <a:r>
              <a:rPr lang="en-US" dirty="0" smtClean="0">
                <a:effectLst>
                  <a:outerShdw blurRad="38100" dist="38100" dir="2700000" algn="tl">
                    <a:srgbClr val="000000">
                      <a:alpha val="43137"/>
                    </a:srgbClr>
                  </a:outerShdw>
                </a:effectLst>
              </a:rPr>
              <a:t>Thin Client Computers</a:t>
            </a:r>
            <a:endParaRPr lang="en-US"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7770" y="2483807"/>
            <a:ext cx="10296460" cy="2856820"/>
          </a:xfrm>
        </p:spPr>
      </p:pic>
    </p:spTree>
    <p:extLst>
      <p:ext uri="{BB962C8B-B14F-4D97-AF65-F5344CB8AC3E}">
        <p14:creationId xmlns:p14="http://schemas.microsoft.com/office/powerpoint/2010/main" val="772020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39143" y="1972382"/>
            <a:ext cx="4851042" cy="4525963"/>
          </a:xfrm>
        </p:spPr>
        <p:txBody>
          <a:bodyPr>
            <a:normAutofit/>
          </a:bodyPr>
          <a:lstStyle/>
          <a:p>
            <a:pPr algn="just"/>
            <a:r>
              <a:rPr lang="en-US" dirty="0"/>
              <a:t>A </a:t>
            </a:r>
            <a:r>
              <a:rPr lang="en-US" b="1" dirty="0"/>
              <a:t>workstation</a:t>
            </a:r>
            <a:r>
              <a:rPr lang="en-US" dirty="0"/>
              <a:t> is a special </a:t>
            </a:r>
            <a:r>
              <a:rPr lang="en-US" b="1" dirty="0"/>
              <a:t>computer</a:t>
            </a:r>
            <a:r>
              <a:rPr lang="en-US" dirty="0"/>
              <a:t> designed for technical or scientific applications. Intended primarily to be used by one person at a time, they are commonly connected to a local area </a:t>
            </a:r>
            <a:r>
              <a:rPr lang="en-US" b="1" dirty="0"/>
              <a:t>network</a:t>
            </a:r>
            <a:r>
              <a:rPr lang="en-US" dirty="0"/>
              <a:t> and run multi-user operating systems.</a:t>
            </a:r>
          </a:p>
        </p:txBody>
      </p:sp>
      <p:sp>
        <p:nvSpPr>
          <p:cNvPr id="3" name="Title 2"/>
          <p:cNvSpPr>
            <a:spLocks noGrp="1"/>
          </p:cNvSpPr>
          <p:nvPr>
            <p:ph type="title"/>
          </p:nvPr>
        </p:nvSpPr>
        <p:spPr/>
        <p:txBody>
          <a:bodyPr/>
          <a:lstStyle/>
          <a:p>
            <a:r>
              <a:rPr lang="en-US" dirty="0" smtClean="0">
                <a:effectLst>
                  <a:outerShdw blurRad="38100" dist="38100" dir="2700000" algn="tl">
                    <a:srgbClr val="000000">
                      <a:alpha val="43137"/>
                    </a:srgbClr>
                  </a:outerShdw>
                </a:effectLst>
              </a:rPr>
              <a:t>Workstation</a:t>
            </a:r>
            <a:endParaRPr lang="en-US" dirty="0">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stretch>
            <a:fillRect/>
          </a:stretch>
        </p:blipFill>
        <p:spPr>
          <a:xfrm>
            <a:off x="5190185" y="1733214"/>
            <a:ext cx="6543368" cy="4354314"/>
          </a:xfrm>
          <a:prstGeom prst="rect">
            <a:avLst/>
          </a:prstGeom>
        </p:spPr>
      </p:pic>
    </p:spTree>
    <p:extLst>
      <p:ext uri="{BB962C8B-B14F-4D97-AF65-F5344CB8AC3E}">
        <p14:creationId xmlns:p14="http://schemas.microsoft.com/office/powerpoint/2010/main" val="210966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Mobile Devices</a:t>
            </a:r>
            <a:endParaRPr lang="en-US"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90934" y="0"/>
            <a:ext cx="6162866" cy="6504385"/>
          </a:xfrm>
        </p:spPr>
      </p:pic>
    </p:spTree>
    <p:extLst>
      <p:ext uri="{BB962C8B-B14F-4D97-AF65-F5344CB8AC3E}">
        <p14:creationId xmlns:p14="http://schemas.microsoft.com/office/powerpoint/2010/main" val="17740268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Embedded Computers</a:t>
            </a:r>
            <a:endParaRPr lang="en-US" dirty="0">
              <a:effectLst>
                <a:outerShdw blurRad="38100" dist="38100" dir="2700000" algn="tl">
                  <a:srgbClr val="000000">
                    <a:alpha val="43137"/>
                  </a:srgbClr>
                </a:outerShdw>
              </a:effectLst>
            </a:endParaRPr>
          </a:p>
        </p:txBody>
      </p:sp>
      <p:pic>
        <p:nvPicPr>
          <p:cNvPr id="1026" name="Picture 2" descr="Embedded Systems 1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5043" y="3208973"/>
            <a:ext cx="3814058" cy="285686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3331746" y="2517913"/>
            <a:ext cx="4261797" cy="2925071"/>
          </a:xfrm>
          <a:prstGeom prst="rect">
            <a:avLst/>
          </a:prstGeom>
        </p:spPr>
      </p:pic>
      <p:pic>
        <p:nvPicPr>
          <p:cNvPr id="8" name="Picture 7"/>
          <p:cNvPicPr>
            <a:picLocks noChangeAspect="1"/>
          </p:cNvPicPr>
          <p:nvPr/>
        </p:nvPicPr>
        <p:blipFill>
          <a:blip r:embed="rId4"/>
          <a:stretch>
            <a:fillRect/>
          </a:stretch>
        </p:blipFill>
        <p:spPr>
          <a:xfrm>
            <a:off x="7701790" y="210896"/>
            <a:ext cx="3997311" cy="266002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123" y="2517913"/>
            <a:ext cx="2946376" cy="2820999"/>
          </a:xfrm>
          <a:prstGeom prst="rect">
            <a:avLst/>
          </a:prstGeom>
        </p:spPr>
      </p:pic>
    </p:spTree>
    <p:extLst>
      <p:ext uri="{BB962C8B-B14F-4D97-AF65-F5344CB8AC3E}">
        <p14:creationId xmlns:p14="http://schemas.microsoft.com/office/powerpoint/2010/main" val="4107216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Parts of Computer</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Hardware </a:t>
            </a:r>
          </a:p>
          <a:p>
            <a:r>
              <a:rPr lang="en-US" dirty="0" smtClean="0"/>
              <a:t>Software</a:t>
            </a:r>
            <a:endParaRPr lang="en-US" dirty="0"/>
          </a:p>
        </p:txBody>
      </p:sp>
    </p:spTree>
    <p:extLst>
      <p:ext uri="{BB962C8B-B14F-4D97-AF65-F5344CB8AC3E}">
        <p14:creationId xmlns:p14="http://schemas.microsoft.com/office/powerpoint/2010/main" val="2541673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2"/>
          <p:cNvSpPr txBox="1">
            <a:spLocks noGrp="1"/>
          </p:cNvSpPr>
          <p:nvPr>
            <p:ph type="title"/>
          </p:nvPr>
        </p:nvSpPr>
        <p:spPr>
          <a:xfrm>
            <a:off x="838200" y="706030"/>
            <a:ext cx="10515600" cy="1325563"/>
          </a:xfrm>
          <a:prstGeom prst="rect">
            <a:avLst/>
          </a:prstGeom>
          <a:noFill/>
          <a:ln>
            <a:noFill/>
          </a:ln>
        </p:spPr>
        <p:txBody>
          <a:bodyPr spcFirstLastPara="1" vert="horz" wrap="square" lIns="91425" tIns="45700" rIns="91425" bIns="45700" rtlCol="0" anchor="t" anchorCtr="0">
            <a:noAutofit/>
          </a:bodyPr>
          <a:lstStyle/>
          <a:p>
            <a:r>
              <a:rPr lang="en-US" dirty="0">
                <a:effectLst>
                  <a:outerShdw blurRad="38100" dist="38100" dir="2700000" algn="tl">
                    <a:srgbClr val="000000">
                      <a:alpha val="43137"/>
                    </a:srgbClr>
                  </a:outerShdw>
                </a:effectLst>
              </a:rPr>
              <a:t>Computers in Education</a:t>
            </a:r>
            <a:endParaRPr dirty="0">
              <a:effectLst>
                <a:outerShdw blurRad="38100" dist="38100" dir="2700000" algn="tl">
                  <a:srgbClr val="000000">
                    <a:alpha val="43137"/>
                  </a:srgbClr>
                </a:outerShdw>
              </a:effectLst>
            </a:endParaRPr>
          </a:p>
        </p:txBody>
      </p:sp>
      <p:sp>
        <p:nvSpPr>
          <p:cNvPr id="223" name="Google Shape;223;p32"/>
          <p:cNvSpPr txBox="1">
            <a:spLocks noGrp="1"/>
          </p:cNvSpPr>
          <p:nvPr>
            <p:ph type="sldNum" sz="quarter" idx="12"/>
          </p:nvPr>
        </p:nvSpPr>
        <p:spPr>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pPr/>
              <a:t>6</a:t>
            </a:fld>
            <a:endParaRPr/>
          </a:p>
        </p:txBody>
      </p:sp>
      <p:pic>
        <p:nvPicPr>
          <p:cNvPr id="224" name="Google Shape;224;p32"/>
          <p:cNvPicPr preferRelativeResize="0"/>
          <p:nvPr/>
        </p:nvPicPr>
        <p:blipFill rotWithShape="1">
          <a:blip r:embed="rId3">
            <a:alphaModFix/>
          </a:blip>
          <a:srcRect/>
          <a:stretch/>
        </p:blipFill>
        <p:spPr>
          <a:xfrm>
            <a:off x="1296686" y="2570179"/>
            <a:ext cx="2543175" cy="1895475"/>
          </a:xfrm>
          <a:prstGeom prst="rect">
            <a:avLst/>
          </a:prstGeom>
          <a:noFill/>
          <a:ln>
            <a:noFill/>
          </a:ln>
        </p:spPr>
      </p:pic>
      <p:pic>
        <p:nvPicPr>
          <p:cNvPr id="225" name="Google Shape;225;p32"/>
          <p:cNvPicPr preferRelativeResize="0"/>
          <p:nvPr/>
        </p:nvPicPr>
        <p:blipFill rotWithShape="1">
          <a:blip r:embed="rId4">
            <a:alphaModFix/>
          </a:blip>
          <a:srcRect/>
          <a:stretch/>
        </p:blipFill>
        <p:spPr>
          <a:xfrm>
            <a:off x="4674839" y="2570179"/>
            <a:ext cx="2362200" cy="1943100"/>
          </a:xfrm>
          <a:prstGeom prst="rect">
            <a:avLst/>
          </a:prstGeom>
          <a:noFill/>
          <a:ln>
            <a:noFill/>
          </a:ln>
        </p:spPr>
      </p:pic>
      <p:pic>
        <p:nvPicPr>
          <p:cNvPr id="226" name="Google Shape;226;p32"/>
          <p:cNvPicPr preferRelativeResize="0"/>
          <p:nvPr/>
        </p:nvPicPr>
        <p:blipFill rotWithShape="1">
          <a:blip r:embed="rId5">
            <a:alphaModFix/>
          </a:blip>
          <a:srcRect/>
          <a:stretch/>
        </p:blipFill>
        <p:spPr>
          <a:xfrm>
            <a:off x="8022504" y="2536840"/>
            <a:ext cx="2409825" cy="1962151"/>
          </a:xfrm>
          <a:prstGeom prst="rect">
            <a:avLst/>
          </a:prstGeom>
          <a:noFill/>
          <a:ln>
            <a:noFill/>
          </a:ln>
        </p:spPr>
      </p:pic>
    </p:spTree>
    <p:extLst>
      <p:ext uri="{BB962C8B-B14F-4D97-AF65-F5344CB8AC3E}">
        <p14:creationId xmlns:p14="http://schemas.microsoft.com/office/powerpoint/2010/main" val="145892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8" name="Google Shape;368;p50"/>
          <p:cNvSpPr txBox="1">
            <a:spLocks noGrp="1"/>
          </p:cNvSpPr>
          <p:nvPr>
            <p:ph type="title"/>
          </p:nvPr>
        </p:nvSpPr>
        <p:spPr>
          <a:prstGeom prst="rect">
            <a:avLst/>
          </a:prstGeom>
          <a:noFill/>
          <a:ln>
            <a:noFill/>
          </a:ln>
        </p:spPr>
        <p:txBody>
          <a:bodyPr spcFirstLastPara="1" vert="horz" wrap="square" lIns="91425" tIns="45700" rIns="91425" bIns="45700" rtlCol="0" anchor="b" anchorCtr="0">
            <a:noAutofit/>
          </a:bodyPr>
          <a:lstStyle/>
          <a:p>
            <a:r>
              <a:rPr lang="en-US" dirty="0">
                <a:effectLst>
                  <a:outerShdw blurRad="38100" dist="38100" dir="2700000" algn="tl">
                    <a:srgbClr val="000000">
                      <a:alpha val="43137"/>
                    </a:srgbClr>
                  </a:outerShdw>
                </a:effectLst>
              </a:rPr>
              <a:t>Hardware</a:t>
            </a:r>
            <a:endParaRPr dirty="0">
              <a:effectLst>
                <a:outerShdw blurRad="38100" dist="38100" dir="2700000" algn="tl">
                  <a:srgbClr val="000000">
                    <a:alpha val="43137"/>
                  </a:srgbClr>
                </a:outerShdw>
              </a:effectLst>
            </a:endParaRPr>
          </a:p>
        </p:txBody>
      </p:sp>
      <p:sp>
        <p:nvSpPr>
          <p:cNvPr id="367" name="Google Shape;367;p50"/>
          <p:cNvSpPr txBox="1">
            <a:spLocks noGrp="1"/>
          </p:cNvSpPr>
          <p:nvPr>
            <p:ph type="sldNum" sz="quarter" idx="12"/>
          </p:nvPr>
        </p:nvSpPr>
        <p:spPr>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solidFill>
                  <a:srgbClr val="FFFFFF"/>
                </a:solidFill>
              </a:rPr>
              <a:pPr/>
              <a:t>60</a:t>
            </a:fld>
            <a:endParaRPr>
              <a:solidFill>
                <a:srgbClr val="FFFFFF"/>
              </a:solidFill>
            </a:endParaRPr>
          </a:p>
        </p:txBody>
      </p:sp>
      <p:pic>
        <p:nvPicPr>
          <p:cNvPr id="369" name="Google Shape;369;p50" descr="Fig1-8.jpg"/>
          <p:cNvPicPr preferRelativeResize="0"/>
          <p:nvPr/>
        </p:nvPicPr>
        <p:blipFill rotWithShape="1">
          <a:blip r:embed="rId3">
            <a:alphaModFix/>
          </a:blip>
          <a:srcRect l="14024" t="14181" r="10714" b="3868"/>
          <a:stretch/>
        </p:blipFill>
        <p:spPr>
          <a:xfrm>
            <a:off x="3657600" y="1066800"/>
            <a:ext cx="4800600" cy="5227320"/>
          </a:xfrm>
          <a:prstGeom prst="rect">
            <a:avLst/>
          </a:prstGeom>
          <a:noFill/>
          <a:ln w="9525" cap="flat" cmpd="sng">
            <a:solidFill>
              <a:schemeClr val="dk1"/>
            </a:solidFill>
            <a:prstDash val="solid"/>
            <a:miter lim="800000"/>
            <a:headEnd type="none" w="sm" len="sm"/>
            <a:tailEnd type="none" w="sm" len="sm"/>
          </a:ln>
        </p:spPr>
      </p:pic>
    </p:spTree>
    <p:extLst>
      <p:ext uri="{BB962C8B-B14F-4D97-AF65-F5344CB8AC3E}">
        <p14:creationId xmlns:p14="http://schemas.microsoft.com/office/powerpoint/2010/main" val="2206035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9" name="Google Shape;389;p53"/>
          <p:cNvSpPr txBox="1">
            <a:spLocks noGrp="1"/>
          </p:cNvSpPr>
          <p:nvPr>
            <p:ph type="title"/>
          </p:nvPr>
        </p:nvSpPr>
        <p:spPr>
          <a:prstGeom prst="rect">
            <a:avLst/>
          </a:prstGeom>
          <a:noFill/>
          <a:ln>
            <a:noFill/>
          </a:ln>
        </p:spPr>
        <p:txBody>
          <a:bodyPr spcFirstLastPara="1" vert="horz" wrap="square" lIns="91425" tIns="45700" rIns="91425" bIns="45700" rtlCol="0" anchor="b" anchorCtr="0">
            <a:noAutofit/>
          </a:bodyPr>
          <a:lstStyle/>
          <a:p>
            <a:r>
              <a:rPr lang="en-US" dirty="0">
                <a:effectLst>
                  <a:outerShdw blurRad="38100" dist="38100" dir="2700000" algn="tl">
                    <a:srgbClr val="000000">
                      <a:alpha val="43137"/>
                    </a:srgbClr>
                  </a:outerShdw>
                </a:effectLst>
              </a:rPr>
              <a:t>Hardware</a:t>
            </a:r>
            <a:endParaRPr dirty="0">
              <a:effectLst>
                <a:outerShdw blurRad="38100" dist="38100" dir="2700000" algn="tl">
                  <a:srgbClr val="000000">
                    <a:alpha val="43137"/>
                  </a:srgbClr>
                </a:outerShdw>
              </a:effectLst>
            </a:endParaRPr>
          </a:p>
        </p:txBody>
      </p:sp>
      <p:sp>
        <p:nvSpPr>
          <p:cNvPr id="388" name="Google Shape;388;p53"/>
          <p:cNvSpPr txBox="1">
            <a:spLocks noGrp="1"/>
          </p:cNvSpPr>
          <p:nvPr>
            <p:ph type="sldNum" sz="quarter" idx="12"/>
          </p:nvPr>
        </p:nvSpPr>
        <p:spPr>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solidFill>
                  <a:srgbClr val="FFFFFF"/>
                </a:solidFill>
              </a:rPr>
              <a:pPr/>
              <a:t>61</a:t>
            </a:fld>
            <a:endParaRPr>
              <a:solidFill>
                <a:srgbClr val="FFFFFF"/>
              </a:solidFill>
            </a:endParaRPr>
          </a:p>
        </p:txBody>
      </p:sp>
      <p:pic>
        <p:nvPicPr>
          <p:cNvPr id="390" name="Google Shape;390;p53"/>
          <p:cNvPicPr preferRelativeResize="0"/>
          <p:nvPr/>
        </p:nvPicPr>
        <p:blipFill rotWithShape="1">
          <a:blip r:embed="rId3">
            <a:alphaModFix/>
          </a:blip>
          <a:srcRect/>
          <a:stretch/>
        </p:blipFill>
        <p:spPr>
          <a:xfrm>
            <a:off x="3939211" y="1027906"/>
            <a:ext cx="6715125" cy="5086351"/>
          </a:xfrm>
          <a:prstGeom prst="rect">
            <a:avLst/>
          </a:prstGeom>
          <a:noFill/>
          <a:ln w="9525" cap="flat" cmpd="sng">
            <a:solidFill>
              <a:schemeClr val="dk1"/>
            </a:solidFill>
            <a:prstDash val="solid"/>
            <a:miter lim="800000"/>
            <a:headEnd type="none" w="sm" len="sm"/>
            <a:tailEnd type="none" w="sm" len="sm"/>
          </a:ln>
        </p:spPr>
      </p:pic>
    </p:spTree>
    <p:extLst>
      <p:ext uri="{BB962C8B-B14F-4D97-AF65-F5344CB8AC3E}">
        <p14:creationId xmlns:p14="http://schemas.microsoft.com/office/powerpoint/2010/main" val="1531439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anim calcmode="lin" valueType="num">
                                      <p:cBhvr additive="base">
                                        <p:cTn id="7" dur="500"/>
                                        <p:tgtEl>
                                          <p:spTgt spid="3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Software</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endParaRPr lang="en-US" dirty="0" smtClean="0"/>
          </a:p>
          <a:p>
            <a:r>
              <a:rPr lang="en-US" dirty="0" smtClean="0"/>
              <a:t>System Software</a:t>
            </a:r>
          </a:p>
          <a:p>
            <a:r>
              <a:rPr lang="en-US" dirty="0" smtClean="0"/>
              <a:t>Application Software</a:t>
            </a:r>
          </a:p>
          <a:p>
            <a:r>
              <a:rPr lang="en-US" dirty="0" smtClean="0"/>
              <a:t>Utility Software </a:t>
            </a:r>
            <a:endParaRPr lang="en-US" dirty="0"/>
          </a:p>
        </p:txBody>
      </p:sp>
    </p:spTree>
    <p:extLst>
      <p:ext uri="{BB962C8B-B14F-4D97-AF65-F5344CB8AC3E}">
        <p14:creationId xmlns:p14="http://schemas.microsoft.com/office/powerpoint/2010/main" val="31782717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effectLst>
                  <a:outerShdw blurRad="38100" dist="38100" dir="2700000" algn="tl">
                    <a:srgbClr val="000000">
                      <a:alpha val="43137"/>
                    </a:srgbClr>
                  </a:outerShdw>
                </a:effectLst>
              </a:rPr>
              <a:t>System Software – Windows</a:t>
            </a:r>
            <a:endParaRPr lang="en-US"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4661" y="1463669"/>
            <a:ext cx="6832032" cy="5262694"/>
          </a:xfrm>
        </p:spPr>
      </p:pic>
    </p:spTree>
    <p:extLst>
      <p:ext uri="{BB962C8B-B14F-4D97-AF65-F5344CB8AC3E}">
        <p14:creationId xmlns:p14="http://schemas.microsoft.com/office/powerpoint/2010/main" val="29682909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628" y="435461"/>
            <a:ext cx="4929554" cy="3067394"/>
          </a:xfrm>
        </p:spPr>
        <p:txBody>
          <a:bodyPr>
            <a:normAutofit/>
          </a:bodyPr>
          <a:lstStyle/>
          <a:p>
            <a:r>
              <a:rPr lang="en-US" dirty="0" smtClean="0">
                <a:effectLst>
                  <a:outerShdw blurRad="38100" dist="38100" dir="2700000" algn="tl">
                    <a:srgbClr val="000000">
                      <a:alpha val="43137"/>
                    </a:srgbClr>
                  </a:outerShdw>
                </a:effectLst>
              </a:rPr>
              <a:t>Application-Software</a:t>
            </a:r>
            <a:r>
              <a:rPr lang="en-US" dirty="0">
                <a:effectLst>
                  <a:outerShdw blurRad="38100" dist="38100" dir="2700000" algn="tl">
                    <a:srgbClr val="000000">
                      <a:alpha val="43137"/>
                    </a:srgbClr>
                  </a:outerShdw>
                </a:effectLst>
              </a:rPr>
              <a:t/>
            </a:r>
            <a:br>
              <a:rPr lang="en-US" dirty="0">
                <a:effectLst>
                  <a:outerShdw blurRad="38100" dist="38100" dir="2700000" algn="tl">
                    <a:srgbClr val="000000">
                      <a:alpha val="43137"/>
                    </a:srgbClr>
                  </a:outerShdw>
                </a:effectLst>
              </a:rPr>
            </a:br>
            <a:r>
              <a:rPr lang="en-US" dirty="0" smtClean="0">
                <a:effectLst>
                  <a:outerShdw blurRad="38100" dist="38100" dir="2700000" algn="tl">
                    <a:srgbClr val="000000">
                      <a:alpha val="43137"/>
                    </a:srgbClr>
                  </a:outerShdw>
                </a:effectLst>
              </a:rPr>
              <a:t>Examples</a:t>
            </a:r>
            <a:endParaRPr lang="en-US" dirty="0">
              <a:effectLst>
                <a:outerShdw blurRad="38100" dist="38100" dir="2700000" algn="tl">
                  <a:srgbClr val="000000">
                    <a:alpha val="43137"/>
                  </a:srgbClr>
                </a:outerShdw>
              </a:effectLs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99753" y="170776"/>
            <a:ext cx="7092247" cy="6398837"/>
          </a:xfrm>
        </p:spPr>
      </p:pic>
    </p:spTree>
    <p:extLst>
      <p:ext uri="{BB962C8B-B14F-4D97-AF65-F5344CB8AC3E}">
        <p14:creationId xmlns:p14="http://schemas.microsoft.com/office/powerpoint/2010/main" val="59644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Risks of Technology Oriented Society</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838200" y="1825624"/>
            <a:ext cx="10515600" cy="4548671"/>
          </a:xfrm>
        </p:spPr>
        <p:txBody>
          <a:bodyPr>
            <a:normAutofit lnSpcReduction="10000"/>
          </a:bodyPr>
          <a:lstStyle/>
          <a:p>
            <a:r>
              <a:rPr lang="en-US" dirty="0" smtClean="0"/>
              <a:t>Privacy</a:t>
            </a:r>
          </a:p>
          <a:p>
            <a:endParaRPr lang="en-US" dirty="0"/>
          </a:p>
          <a:p>
            <a:r>
              <a:rPr lang="en-US" dirty="0" smtClean="0"/>
              <a:t>Security</a:t>
            </a:r>
          </a:p>
          <a:p>
            <a:endParaRPr lang="en-US" dirty="0"/>
          </a:p>
          <a:p>
            <a:r>
              <a:rPr lang="en-US" dirty="0" smtClean="0"/>
              <a:t>Anonymity</a:t>
            </a:r>
          </a:p>
          <a:p>
            <a:endParaRPr lang="en-US" dirty="0"/>
          </a:p>
          <a:p>
            <a:r>
              <a:rPr lang="en-US" dirty="0" smtClean="0"/>
              <a:t>Information Integrity</a:t>
            </a:r>
          </a:p>
          <a:p>
            <a:endParaRPr lang="en-US" dirty="0"/>
          </a:p>
          <a:p>
            <a:r>
              <a:rPr lang="en-US" dirty="0" smtClean="0"/>
              <a:t> Communication Net - etiquette </a:t>
            </a:r>
          </a:p>
          <a:p>
            <a:endParaRPr lang="en-US" dirty="0"/>
          </a:p>
        </p:txBody>
      </p:sp>
    </p:spTree>
    <p:extLst>
      <p:ext uri="{BB962C8B-B14F-4D97-AF65-F5344CB8AC3E}">
        <p14:creationId xmlns:p14="http://schemas.microsoft.com/office/powerpoint/2010/main" val="4036922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1"/>
          <p:cNvSpPr txBox="1">
            <a:spLocks noGrp="1"/>
          </p:cNvSpPr>
          <p:nvPr>
            <p:ph type="title"/>
          </p:nvPr>
        </p:nvSpPr>
        <p:spPr>
          <a:prstGeom prst="rect">
            <a:avLst/>
          </a:prstGeom>
          <a:noFill/>
          <a:ln>
            <a:noFill/>
          </a:ln>
        </p:spPr>
        <p:txBody>
          <a:bodyPr spcFirstLastPara="1" vert="horz" wrap="square" lIns="91425" tIns="45700" rIns="91425" bIns="45700" rtlCol="0" anchor="t" anchorCtr="0">
            <a:noAutofit/>
          </a:bodyPr>
          <a:lstStyle/>
          <a:p>
            <a:r>
              <a:rPr lang="en-US" dirty="0">
                <a:effectLst>
                  <a:outerShdw blurRad="38100" dist="38100" dir="2700000" algn="tl">
                    <a:srgbClr val="000000">
                      <a:alpha val="43137"/>
                    </a:srgbClr>
                  </a:outerShdw>
                </a:effectLst>
              </a:rPr>
              <a:t>Computers in Education</a:t>
            </a:r>
            <a:endParaRPr dirty="0">
              <a:effectLst>
                <a:outerShdw blurRad="38100" dist="38100" dir="2700000" algn="tl">
                  <a:srgbClr val="000000">
                    <a:alpha val="43137"/>
                  </a:srgbClr>
                </a:outerShdw>
              </a:effectLst>
            </a:endParaRPr>
          </a:p>
        </p:txBody>
      </p:sp>
      <p:sp>
        <p:nvSpPr>
          <p:cNvPr id="214" name="Google Shape;214;p31"/>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a:buSzPts val="1560"/>
            </a:pPr>
            <a:r>
              <a:rPr lang="en-US" dirty="0"/>
              <a:t>Youth today can be called the </a:t>
            </a:r>
            <a:r>
              <a:rPr lang="en-US" i="1" dirty="0"/>
              <a:t>computing generation</a:t>
            </a:r>
            <a:endParaRPr i="1" dirty="0"/>
          </a:p>
          <a:p>
            <a:pPr>
              <a:spcBef>
                <a:spcPts val="480"/>
              </a:spcBef>
              <a:buSzPts val="1560"/>
            </a:pPr>
            <a:r>
              <a:rPr lang="en-US" dirty="0"/>
              <a:t>Most students today have access to computers at school</a:t>
            </a:r>
            <a:endParaRPr dirty="0"/>
          </a:p>
          <a:p>
            <a:pPr marL="687378" lvl="1" indent="-342900">
              <a:spcBef>
                <a:spcPts val="440"/>
              </a:spcBef>
              <a:buSzPts val="1320"/>
            </a:pPr>
            <a:r>
              <a:rPr lang="en-US" dirty="0"/>
              <a:t>Some schools integrate e-books into the curriculum</a:t>
            </a:r>
            <a:endParaRPr dirty="0"/>
          </a:p>
          <a:p>
            <a:pPr>
              <a:spcBef>
                <a:spcPts val="480"/>
              </a:spcBef>
              <a:buSzPts val="1560"/>
            </a:pPr>
            <a:r>
              <a:rPr lang="en-US" dirty="0"/>
              <a:t>Colleges and universities are even more integrated</a:t>
            </a:r>
            <a:endParaRPr dirty="0"/>
          </a:p>
          <a:p>
            <a:pPr marL="687378" lvl="1" indent="-342900">
              <a:spcBef>
                <a:spcPts val="440"/>
              </a:spcBef>
              <a:buSzPts val="1320"/>
            </a:pPr>
            <a:r>
              <a:rPr lang="en-US" dirty="0"/>
              <a:t>Wireless hotspots allow usage of personal laptops to connect to the college network</a:t>
            </a:r>
            <a:endParaRPr dirty="0"/>
          </a:p>
          <a:p>
            <a:pPr marL="687378" lvl="1" indent="-342900">
              <a:spcBef>
                <a:spcPts val="440"/>
              </a:spcBef>
              <a:buSzPts val="1320"/>
            </a:pPr>
            <a:r>
              <a:rPr lang="en-US" dirty="0"/>
              <a:t>Some colleges require a computer for enrollment</a:t>
            </a:r>
            <a:endParaRPr dirty="0"/>
          </a:p>
          <a:p>
            <a:pPr>
              <a:spcBef>
                <a:spcPts val="480"/>
              </a:spcBef>
              <a:buSzPts val="1560"/>
            </a:pPr>
            <a:r>
              <a:rPr lang="en-US" dirty="0"/>
              <a:t>Distance learning</a:t>
            </a:r>
            <a:endParaRPr dirty="0"/>
          </a:p>
          <a:p>
            <a:pPr marL="687378" lvl="1" indent="-342900">
              <a:spcBef>
                <a:spcPts val="440"/>
              </a:spcBef>
              <a:buSzPts val="1320"/>
            </a:pPr>
            <a:r>
              <a:rPr lang="en-US" dirty="0"/>
              <a:t>Students participate from locations other than the traditional classroom setting using computers and Internet access</a:t>
            </a:r>
            <a:endParaRPr dirty="0"/>
          </a:p>
          <a:p>
            <a:pPr marL="342891" indent="-243834">
              <a:spcBef>
                <a:spcPts val="480"/>
              </a:spcBef>
              <a:buSzPts val="1560"/>
              <a:buNone/>
            </a:pPr>
            <a:endParaRPr dirty="0"/>
          </a:p>
        </p:txBody>
      </p:sp>
      <p:sp>
        <p:nvSpPr>
          <p:cNvPr id="216" name="Google Shape;216;p31"/>
          <p:cNvSpPr txBox="1">
            <a:spLocks noGrp="1"/>
          </p:cNvSpPr>
          <p:nvPr>
            <p:ph type="sldNum" sz="quarter" idx="12"/>
          </p:nvPr>
        </p:nvSpPr>
        <p:spPr>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pPr/>
              <a:t>7</a:t>
            </a:fld>
            <a:endParaRPr/>
          </a:p>
        </p:txBody>
      </p:sp>
    </p:spTree>
    <p:extLst>
      <p:ext uri="{BB962C8B-B14F-4D97-AF65-F5344CB8AC3E}">
        <p14:creationId xmlns:p14="http://schemas.microsoft.com/office/powerpoint/2010/main" val="79737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4"/>
          <p:cNvSpPr txBox="1">
            <a:spLocks noGrp="1"/>
          </p:cNvSpPr>
          <p:nvPr>
            <p:ph type="title"/>
          </p:nvPr>
        </p:nvSpPr>
        <p:spPr>
          <a:xfrm>
            <a:off x="3251200" y="274640"/>
            <a:ext cx="6959600" cy="814387"/>
          </a:xfrm>
          <a:prstGeom prst="rect">
            <a:avLst/>
          </a:prstGeom>
          <a:noFill/>
          <a:ln>
            <a:noFill/>
          </a:ln>
        </p:spPr>
        <p:txBody>
          <a:bodyPr spcFirstLastPara="1" vert="horz" wrap="square" lIns="91425" tIns="45700" rIns="91425" bIns="45700" rtlCol="0" anchor="t" anchorCtr="0">
            <a:noAutofit/>
          </a:bodyPr>
          <a:lstStyle/>
          <a:p>
            <a:r>
              <a:rPr lang="en-US" dirty="0">
                <a:effectLst>
                  <a:outerShdw blurRad="38100" dist="38100" dir="2700000" algn="tl">
                    <a:srgbClr val="000000">
                      <a:alpha val="43137"/>
                    </a:srgbClr>
                  </a:outerShdw>
                </a:effectLst>
              </a:rPr>
              <a:t>Computers on the Job</a:t>
            </a:r>
            <a:endParaRPr dirty="0">
              <a:effectLst>
                <a:outerShdw blurRad="38100" dist="38100" dir="2700000" algn="tl">
                  <a:srgbClr val="000000">
                    <a:alpha val="43137"/>
                  </a:srgbClr>
                </a:outerShdw>
              </a:effectLst>
            </a:endParaRPr>
          </a:p>
        </p:txBody>
      </p:sp>
      <p:sp>
        <p:nvSpPr>
          <p:cNvPr id="240" name="Google Shape;240;p34"/>
          <p:cNvSpPr txBox="1">
            <a:spLocks noGrp="1"/>
          </p:cNvSpPr>
          <p:nvPr>
            <p:ph type="sldNum" idx="12"/>
          </p:nvPr>
        </p:nvSpPr>
        <p:spPr>
          <a:xfrm>
            <a:off x="9036051" y="6318251"/>
            <a:ext cx="2844800" cy="457200"/>
          </a:xfrm>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pPr/>
              <a:t>8</a:t>
            </a:fld>
            <a:endParaRPr/>
          </a:p>
        </p:txBody>
      </p:sp>
      <p:pic>
        <p:nvPicPr>
          <p:cNvPr id="241" name="Google Shape;241;p34"/>
          <p:cNvPicPr preferRelativeResize="0"/>
          <p:nvPr/>
        </p:nvPicPr>
        <p:blipFill rotWithShape="1">
          <a:blip r:embed="rId3">
            <a:alphaModFix/>
          </a:blip>
          <a:srcRect/>
          <a:stretch/>
        </p:blipFill>
        <p:spPr>
          <a:xfrm>
            <a:off x="3143674" y="1293368"/>
            <a:ext cx="5219700" cy="2219325"/>
          </a:xfrm>
          <a:prstGeom prst="rect">
            <a:avLst/>
          </a:prstGeom>
          <a:noFill/>
          <a:ln>
            <a:noFill/>
          </a:ln>
        </p:spPr>
      </p:pic>
      <p:pic>
        <p:nvPicPr>
          <p:cNvPr id="242" name="Google Shape;242;p34"/>
          <p:cNvPicPr preferRelativeResize="0"/>
          <p:nvPr/>
        </p:nvPicPr>
        <p:blipFill rotWithShape="1">
          <a:blip r:embed="rId4">
            <a:alphaModFix/>
          </a:blip>
          <a:srcRect/>
          <a:stretch/>
        </p:blipFill>
        <p:spPr>
          <a:xfrm>
            <a:off x="3057949" y="3542284"/>
            <a:ext cx="5305425" cy="2676525"/>
          </a:xfrm>
          <a:prstGeom prst="rect">
            <a:avLst/>
          </a:prstGeom>
          <a:noFill/>
          <a:ln>
            <a:noFill/>
          </a:ln>
        </p:spPr>
      </p:pic>
    </p:spTree>
    <p:extLst>
      <p:ext uri="{BB962C8B-B14F-4D97-AF65-F5344CB8AC3E}">
        <p14:creationId xmlns:p14="http://schemas.microsoft.com/office/powerpoint/2010/main" val="3918313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3"/>
          <p:cNvSpPr txBox="1">
            <a:spLocks noGrp="1"/>
          </p:cNvSpPr>
          <p:nvPr>
            <p:ph type="title"/>
          </p:nvPr>
        </p:nvSpPr>
        <p:spPr>
          <a:prstGeom prst="rect">
            <a:avLst/>
          </a:prstGeom>
          <a:noFill/>
          <a:ln>
            <a:noFill/>
          </a:ln>
        </p:spPr>
        <p:txBody>
          <a:bodyPr spcFirstLastPara="1" vert="horz" wrap="square" lIns="91425" tIns="45700" rIns="91425" bIns="45700" rtlCol="0" anchor="t" anchorCtr="0">
            <a:noAutofit/>
          </a:bodyPr>
          <a:lstStyle/>
          <a:p>
            <a:r>
              <a:rPr lang="en-US" dirty="0" smtClean="0">
                <a:effectLst>
                  <a:outerShdw blurRad="38100" dist="38100" dir="2700000" algn="tl">
                    <a:srgbClr val="000000">
                      <a:alpha val="43137"/>
                    </a:srgbClr>
                  </a:outerShdw>
                </a:effectLst>
              </a:rPr>
              <a:t>Computers </a:t>
            </a:r>
            <a:r>
              <a:rPr lang="en-US" dirty="0">
                <a:effectLst>
                  <a:outerShdw blurRad="38100" dist="38100" dir="2700000" algn="tl">
                    <a:srgbClr val="000000">
                      <a:alpha val="43137"/>
                    </a:srgbClr>
                  </a:outerShdw>
                </a:effectLst>
              </a:rPr>
              <a:t>on the Job</a:t>
            </a:r>
            <a:endParaRPr dirty="0">
              <a:effectLst>
                <a:outerShdw blurRad="38100" dist="38100" dir="2700000" algn="tl">
                  <a:srgbClr val="000000">
                    <a:alpha val="43137"/>
                  </a:srgbClr>
                </a:outerShdw>
              </a:effectLst>
            </a:endParaRPr>
          </a:p>
        </p:txBody>
      </p:sp>
      <p:sp>
        <p:nvSpPr>
          <p:cNvPr id="232" name="Google Shape;232;p33"/>
          <p:cNvSpPr txBox="1">
            <a:spLocks noGrp="1"/>
          </p:cNvSpPr>
          <p:nvPr>
            <p:ph idx="1"/>
          </p:nvPr>
        </p:nvSpPr>
        <p:spPr>
          <a:prstGeom prst="rect">
            <a:avLst/>
          </a:prstGeom>
          <a:noFill/>
          <a:ln>
            <a:noFill/>
          </a:ln>
        </p:spPr>
        <p:txBody>
          <a:bodyPr spcFirstLastPara="1" vert="horz" wrap="square" lIns="91425" tIns="45700" rIns="91425" bIns="45700" rtlCol="0" anchor="t" anchorCtr="0">
            <a:noAutofit/>
          </a:bodyPr>
          <a:lstStyle/>
          <a:p>
            <a:pPr>
              <a:buSzPts val="1560"/>
            </a:pPr>
            <a:r>
              <a:rPr lang="en-US" dirty="0"/>
              <a:t>Computers have become a universal on-the-job tool for decision-making, productivity, and communication</a:t>
            </a:r>
            <a:endParaRPr dirty="0"/>
          </a:p>
          <a:p>
            <a:pPr marL="687378" lvl="1" indent="-342900">
              <a:spcBef>
                <a:spcPts val="1800"/>
              </a:spcBef>
              <a:buSzPts val="1320"/>
            </a:pPr>
            <a:r>
              <a:rPr lang="en-US" dirty="0"/>
              <a:t>Used by all types of employees</a:t>
            </a:r>
            <a:endParaRPr dirty="0"/>
          </a:p>
          <a:p>
            <a:pPr marL="687378" lvl="1" indent="-342900">
              <a:spcBef>
                <a:spcPts val="1800"/>
              </a:spcBef>
              <a:buSzPts val="1320"/>
            </a:pPr>
            <a:r>
              <a:rPr lang="en-US" dirty="0"/>
              <a:t>Used for access control and other security measures</a:t>
            </a:r>
            <a:endParaRPr dirty="0"/>
          </a:p>
          <a:p>
            <a:pPr marL="687378" lvl="1" indent="-342900">
              <a:spcBef>
                <a:spcPts val="1800"/>
              </a:spcBef>
              <a:buSzPts val="1320"/>
            </a:pPr>
            <a:r>
              <a:rPr lang="en-US" dirty="0"/>
              <a:t>Use by service professionals is growing</a:t>
            </a:r>
            <a:endParaRPr dirty="0"/>
          </a:p>
          <a:p>
            <a:pPr marL="687378" lvl="1" indent="-342900">
              <a:spcBef>
                <a:spcPts val="1800"/>
              </a:spcBef>
              <a:buSzPts val="1320"/>
            </a:pPr>
            <a:r>
              <a:rPr lang="en-US" dirty="0"/>
              <a:t>Used extensively by the military</a:t>
            </a:r>
            <a:endParaRPr dirty="0"/>
          </a:p>
          <a:p>
            <a:pPr marL="687378" lvl="1" indent="-342900">
              <a:spcBef>
                <a:spcPts val="1800"/>
              </a:spcBef>
              <a:buSzPts val="1320"/>
            </a:pPr>
            <a:r>
              <a:rPr lang="en-US" dirty="0"/>
              <a:t>Employees in all lines of work need to continually refresh their computer skills</a:t>
            </a:r>
            <a:endParaRPr dirty="0"/>
          </a:p>
          <a:p>
            <a:pPr marL="556257" indent="-457200">
              <a:spcBef>
                <a:spcPts val="1080"/>
              </a:spcBef>
              <a:buSzPts val="1560"/>
            </a:pPr>
            <a:endParaRPr dirty="0"/>
          </a:p>
        </p:txBody>
      </p:sp>
      <p:sp>
        <p:nvSpPr>
          <p:cNvPr id="233" name="Google Shape;233;p33"/>
          <p:cNvSpPr txBox="1">
            <a:spLocks noGrp="1"/>
          </p:cNvSpPr>
          <p:nvPr>
            <p:ph type="sldNum" sz="quarter" idx="12"/>
          </p:nvPr>
        </p:nvSpPr>
        <p:spPr>
          <a:prstGeom prst="rect">
            <a:avLst/>
          </a:prstGeom>
          <a:noFill/>
          <a:ln>
            <a:noFill/>
          </a:ln>
        </p:spPr>
        <p:txBody>
          <a:bodyPr spcFirstLastPara="1" vert="horz" wrap="square" lIns="91425" tIns="45700" rIns="91425" bIns="45700" rtlCol="0" anchor="b" anchorCtr="0">
            <a:noAutofit/>
          </a:bodyPr>
          <a:lstStyle/>
          <a:p>
            <a:fld id="{00000000-1234-1234-1234-123412341234}" type="slidenum">
              <a:rPr lang="en-US"/>
              <a:pPr/>
              <a:t>9</a:t>
            </a:fld>
            <a:endParaRPr/>
          </a:p>
        </p:txBody>
      </p:sp>
    </p:spTree>
    <p:extLst>
      <p:ext uri="{BB962C8B-B14F-4D97-AF65-F5344CB8AC3E}">
        <p14:creationId xmlns:p14="http://schemas.microsoft.com/office/powerpoint/2010/main" val="221960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1424</TotalTime>
  <Words>1912</Words>
  <Application>Microsoft Office PowerPoint</Application>
  <PresentationFormat>Widescreen</PresentationFormat>
  <Paragraphs>277</Paragraphs>
  <Slides>65</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Wingdings</vt:lpstr>
      <vt:lpstr>Office Theme</vt:lpstr>
      <vt:lpstr>INTRODUCTION TO THE WORLD OF TECHNOLOGY</vt:lpstr>
      <vt:lpstr>Technology &amp; You!</vt:lpstr>
      <vt:lpstr>Computers in the Home</vt:lpstr>
      <vt:lpstr>Computers in the Home</vt:lpstr>
      <vt:lpstr>Computers in the Home</vt:lpstr>
      <vt:lpstr>Computers in Education</vt:lpstr>
      <vt:lpstr>Computers in Education</vt:lpstr>
      <vt:lpstr>Computers on the Job</vt:lpstr>
      <vt:lpstr>Computers on the Job</vt:lpstr>
      <vt:lpstr>Computers on the Go</vt:lpstr>
      <vt:lpstr>Computers on the Go</vt:lpstr>
      <vt:lpstr>COMPUTER HISTORY</vt:lpstr>
      <vt:lpstr>Year : 300 B.C</vt:lpstr>
      <vt:lpstr>Modern Abacus</vt:lpstr>
      <vt:lpstr>Year : 1617 A.D</vt:lpstr>
      <vt:lpstr>Napier’s Bones</vt:lpstr>
      <vt:lpstr>Year : 1642 A.D</vt:lpstr>
      <vt:lpstr>PowerPoint Presentation</vt:lpstr>
      <vt:lpstr>Year: 1801 A.D (Punch Cards)</vt:lpstr>
      <vt:lpstr>Punch card or Jacquard card</vt:lpstr>
      <vt:lpstr>Year : 1822 A.D</vt:lpstr>
      <vt:lpstr>The Difference Engine</vt:lpstr>
      <vt:lpstr>Analytical Engine</vt:lpstr>
      <vt:lpstr>Analytical engine (ctd...)</vt:lpstr>
      <vt:lpstr>Year : 1890 A.D</vt:lpstr>
      <vt:lpstr>Hollerith desks still exist today </vt:lpstr>
      <vt:lpstr>Hollerith and IBM</vt:lpstr>
      <vt:lpstr>More about IBM</vt:lpstr>
      <vt:lpstr>First Generation - 1940-1956</vt:lpstr>
      <vt:lpstr>Mark 1</vt:lpstr>
      <vt:lpstr>Mark 1</vt:lpstr>
      <vt:lpstr>History of ‘Bug’</vt:lpstr>
      <vt:lpstr>Year : 1943 – 1945</vt:lpstr>
      <vt:lpstr>Second Generation - 1956-1963:</vt:lpstr>
      <vt:lpstr>Third Generation - 1964-1971</vt:lpstr>
      <vt:lpstr>Revolution of IC</vt:lpstr>
      <vt:lpstr>Fourth Generation - 1971-Present</vt:lpstr>
      <vt:lpstr>Fifth Generation - Present and Beyond</vt:lpstr>
      <vt:lpstr>Robotics</vt:lpstr>
      <vt:lpstr>Pattern Recognition</vt:lpstr>
      <vt:lpstr>Simulation    Virtual   Augmented             Reality    Reality</vt:lpstr>
      <vt:lpstr>Expert System</vt:lpstr>
      <vt:lpstr>Machine Learning</vt:lpstr>
      <vt:lpstr>PowerPoint Presentation</vt:lpstr>
      <vt:lpstr>What Is a Computer and What Does It Do?</vt:lpstr>
      <vt:lpstr>Processing  VS  Calculations</vt:lpstr>
      <vt:lpstr>PowerPoint Presentation</vt:lpstr>
      <vt:lpstr>Types of Computer</vt:lpstr>
      <vt:lpstr>Types of Digital Computer </vt:lpstr>
      <vt:lpstr>Types of Personal Computer </vt:lpstr>
      <vt:lpstr>Various types of Computer</vt:lpstr>
      <vt:lpstr>Super Computer</vt:lpstr>
      <vt:lpstr>Mainframe and Mini Computer</vt:lpstr>
      <vt:lpstr>Server / Mid-range / Mini Computer</vt:lpstr>
      <vt:lpstr>Thin Client Computers</vt:lpstr>
      <vt:lpstr>Workstation</vt:lpstr>
      <vt:lpstr>Mobile Devices</vt:lpstr>
      <vt:lpstr>Embedded Computers</vt:lpstr>
      <vt:lpstr>Parts of Computer</vt:lpstr>
      <vt:lpstr>Hardware</vt:lpstr>
      <vt:lpstr>Hardware</vt:lpstr>
      <vt:lpstr>Software</vt:lpstr>
      <vt:lpstr>System Software – Windows</vt:lpstr>
      <vt:lpstr>Application-Software Examples</vt:lpstr>
      <vt:lpstr>Risks of Technology Oriented Society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Theory of Automata</dc:title>
  <dc:creator>Faryal Shamsi</dc:creator>
  <cp:lastModifiedBy>Faryal Shamsi</cp:lastModifiedBy>
  <cp:revision>242</cp:revision>
  <dcterms:created xsi:type="dcterms:W3CDTF">2020-08-15T12:25:58Z</dcterms:created>
  <dcterms:modified xsi:type="dcterms:W3CDTF">2023-08-28T06:29:43Z</dcterms:modified>
</cp:coreProperties>
</file>